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6"/>
  </p:notesMasterIdLst>
  <p:sldIdLst>
    <p:sldId id="256" r:id="rId2"/>
    <p:sldId id="280" r:id="rId3"/>
    <p:sldId id="260" r:id="rId4"/>
    <p:sldId id="261" r:id="rId5"/>
    <p:sldId id="265" r:id="rId6"/>
    <p:sldId id="262" r:id="rId7"/>
    <p:sldId id="263" r:id="rId8"/>
    <p:sldId id="266" r:id="rId9"/>
    <p:sldId id="267" r:id="rId10"/>
    <p:sldId id="284" r:id="rId11"/>
    <p:sldId id="269" r:id="rId12"/>
    <p:sldId id="270" r:id="rId13"/>
    <p:sldId id="281" r:id="rId14"/>
    <p:sldId id="271" r:id="rId15"/>
    <p:sldId id="268" r:id="rId16"/>
    <p:sldId id="272" r:id="rId17"/>
    <p:sldId id="274" r:id="rId18"/>
    <p:sldId id="282" r:id="rId19"/>
    <p:sldId id="275" r:id="rId20"/>
    <p:sldId id="277" r:id="rId21"/>
    <p:sldId id="278" r:id="rId22"/>
    <p:sldId id="283" r:id="rId23"/>
    <p:sldId id="285" r:id="rId24"/>
    <p:sldId id="286"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67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D:\Documents\ratc\sondage%20mars%202023\result%20sondage%20202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Documents\ratc\sondage%20mars%202023\result%20sondage%20202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Documents\ratc\sondage%20mars%202023\result%20sondage%20202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Documents\ratc\sondage%20mars%202023\result%20sondage%20202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Documents\ratc\sondage%20mars%202023\result%20sondage%202023.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Documents\ratc\sondage%20mars%202023\result%20sondage%20202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Documents\ratc\sondage%20mars%202023\result%20sondage%202023.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Documents\ratc\sondage%20mars%202023\result%20sondage%202023.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D:\Documents\ratc\sondage%20mars%202023\result%20sondage%20202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fr-FR"/>
  <c:chart>
    <c:plotArea>
      <c:layout/>
      <c:barChart>
        <c:barDir val="col"/>
        <c:grouping val="stacked"/>
        <c:ser>
          <c:idx val="0"/>
          <c:order val="0"/>
          <c:tx>
            <c:strRef>
              <c:f>'[result sondage 2023.xlsx]Feuil1'!$H$79</c:f>
              <c:strCache>
                <c:ptCount val="1"/>
                <c:pt idx="0">
                  <c:v>oui</c:v>
                </c:pt>
              </c:strCache>
            </c:strRef>
          </c:tx>
          <c:cat>
            <c:strRef>
              <c:f>'[result sondage 2023.xlsx]Feuil1'!$I$78:$J$78</c:f>
              <c:strCache>
                <c:ptCount val="2"/>
                <c:pt idx="0">
                  <c:v>Loi</c:v>
                </c:pt>
                <c:pt idx="1">
                  <c:v>reponse loi</c:v>
                </c:pt>
              </c:strCache>
            </c:strRef>
          </c:cat>
          <c:val>
            <c:numRef>
              <c:f>'[result sondage 2023.xlsx]Feuil1'!$I$79:$J$79</c:f>
              <c:numCache>
                <c:formatCode>General</c:formatCode>
                <c:ptCount val="2"/>
                <c:pt idx="0">
                  <c:v>13</c:v>
                </c:pt>
                <c:pt idx="1">
                  <c:v>4</c:v>
                </c:pt>
              </c:numCache>
            </c:numRef>
          </c:val>
        </c:ser>
        <c:ser>
          <c:idx val="1"/>
          <c:order val="1"/>
          <c:tx>
            <c:strRef>
              <c:f>'[result sondage 2023.xlsx]Feuil1'!$H$80</c:f>
              <c:strCache>
                <c:ptCount val="1"/>
                <c:pt idx="0">
                  <c:v>non</c:v>
                </c:pt>
              </c:strCache>
            </c:strRef>
          </c:tx>
          <c:cat>
            <c:strRef>
              <c:f>'[result sondage 2023.xlsx]Feuil1'!$I$78:$J$78</c:f>
              <c:strCache>
                <c:ptCount val="2"/>
                <c:pt idx="0">
                  <c:v>Loi</c:v>
                </c:pt>
                <c:pt idx="1">
                  <c:v>reponse loi</c:v>
                </c:pt>
              </c:strCache>
            </c:strRef>
          </c:cat>
          <c:val>
            <c:numRef>
              <c:f>'[result sondage 2023.xlsx]Feuil1'!$I$80:$J$80</c:f>
              <c:numCache>
                <c:formatCode>General</c:formatCode>
                <c:ptCount val="2"/>
                <c:pt idx="0">
                  <c:v>2</c:v>
                </c:pt>
                <c:pt idx="1">
                  <c:v>4</c:v>
                </c:pt>
              </c:numCache>
            </c:numRef>
          </c:val>
        </c:ser>
        <c:ser>
          <c:idx val="2"/>
          <c:order val="2"/>
          <c:tx>
            <c:strRef>
              <c:f>'[result sondage 2023.xlsx]Feuil1'!$H$81</c:f>
              <c:strCache>
                <c:ptCount val="1"/>
                <c:pt idx="0">
                  <c:v>ne se prononce pas</c:v>
                </c:pt>
              </c:strCache>
            </c:strRef>
          </c:tx>
          <c:cat>
            <c:strRef>
              <c:f>'[result sondage 2023.xlsx]Feuil1'!$I$78:$J$78</c:f>
              <c:strCache>
                <c:ptCount val="2"/>
                <c:pt idx="0">
                  <c:v>Loi</c:v>
                </c:pt>
                <c:pt idx="1">
                  <c:v>reponse loi</c:v>
                </c:pt>
              </c:strCache>
            </c:strRef>
          </c:cat>
          <c:val>
            <c:numRef>
              <c:f>'[result sondage 2023.xlsx]Feuil1'!$I$81:$J$81</c:f>
              <c:numCache>
                <c:formatCode>General</c:formatCode>
                <c:ptCount val="2"/>
                <c:pt idx="0">
                  <c:v>0</c:v>
                </c:pt>
                <c:pt idx="1">
                  <c:v>7</c:v>
                </c:pt>
              </c:numCache>
            </c:numRef>
          </c:val>
        </c:ser>
        <c:overlap val="100"/>
        <c:axId val="151883776"/>
        <c:axId val="151885312"/>
      </c:barChart>
      <c:catAx>
        <c:axId val="151883776"/>
        <c:scaling>
          <c:orientation val="minMax"/>
        </c:scaling>
        <c:axPos val="b"/>
        <c:tickLblPos val="nextTo"/>
        <c:crossAx val="151885312"/>
        <c:crosses val="autoZero"/>
        <c:auto val="1"/>
        <c:lblAlgn val="ctr"/>
        <c:lblOffset val="100"/>
      </c:catAx>
      <c:valAx>
        <c:axId val="151885312"/>
        <c:scaling>
          <c:orientation val="minMax"/>
          <c:max val="15"/>
          <c:min val="0"/>
        </c:scaling>
        <c:axPos val="l"/>
        <c:majorGridlines/>
        <c:numFmt formatCode="General" sourceLinked="0"/>
        <c:tickLblPos val="nextTo"/>
        <c:crossAx val="151883776"/>
        <c:crosses val="autoZero"/>
        <c:crossBetween val="between"/>
        <c:majorUnit val="1"/>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fr-FR"/>
  <c:chart>
    <c:plotArea>
      <c:layout/>
      <c:barChart>
        <c:barDir val="col"/>
        <c:grouping val="stacked"/>
        <c:ser>
          <c:idx val="0"/>
          <c:order val="0"/>
          <c:tx>
            <c:strRef>
              <c:f>'[result sondage 2023.xlsx]Feuil1'!$I$148</c:f>
              <c:strCache>
                <c:ptCount val="1"/>
                <c:pt idx="0">
                  <c:v>oui</c:v>
                </c:pt>
              </c:strCache>
            </c:strRef>
          </c:tx>
          <c:cat>
            <c:strRef>
              <c:f>'[result sondage 2023.xlsx]Feuil1'!$J$147:$N$147</c:f>
              <c:strCache>
                <c:ptCount val="5"/>
                <c:pt idx="0">
                  <c:v>chronicite</c:v>
                </c:pt>
                <c:pt idx="2">
                  <c:v>chronicite</c:v>
                </c:pt>
                <c:pt idx="4">
                  <c:v>chronicite</c:v>
                </c:pt>
              </c:strCache>
            </c:strRef>
          </c:cat>
          <c:val>
            <c:numRef>
              <c:f>'[result sondage 2023.xlsx]Feuil1'!$J$148:$N$148</c:f>
              <c:numCache>
                <c:formatCode>General</c:formatCode>
                <c:ptCount val="5"/>
                <c:pt idx="0">
                  <c:v>1</c:v>
                </c:pt>
                <c:pt idx="2">
                  <c:v>3</c:v>
                </c:pt>
                <c:pt idx="4">
                  <c:v>0</c:v>
                </c:pt>
              </c:numCache>
            </c:numRef>
          </c:val>
        </c:ser>
        <c:ser>
          <c:idx val="1"/>
          <c:order val="1"/>
          <c:tx>
            <c:strRef>
              <c:f>'[result sondage 2023.xlsx]Feuil1'!$I$149</c:f>
              <c:strCache>
                <c:ptCount val="1"/>
                <c:pt idx="0">
                  <c:v>non</c:v>
                </c:pt>
              </c:strCache>
            </c:strRef>
          </c:tx>
          <c:cat>
            <c:strRef>
              <c:f>'[result sondage 2023.xlsx]Feuil1'!$J$147:$N$147</c:f>
              <c:strCache>
                <c:ptCount val="5"/>
                <c:pt idx="0">
                  <c:v>chronicite</c:v>
                </c:pt>
                <c:pt idx="2">
                  <c:v>chronicite</c:v>
                </c:pt>
                <c:pt idx="4">
                  <c:v>chronicite</c:v>
                </c:pt>
              </c:strCache>
            </c:strRef>
          </c:cat>
          <c:val>
            <c:numRef>
              <c:f>'[result sondage 2023.xlsx]Feuil1'!$J$149:$N$149</c:f>
              <c:numCache>
                <c:formatCode>General</c:formatCode>
                <c:ptCount val="5"/>
                <c:pt idx="0">
                  <c:v>10</c:v>
                </c:pt>
                <c:pt idx="2">
                  <c:v>1</c:v>
                </c:pt>
                <c:pt idx="4">
                  <c:v>5</c:v>
                </c:pt>
              </c:numCache>
            </c:numRef>
          </c:val>
        </c:ser>
        <c:ser>
          <c:idx val="2"/>
          <c:order val="2"/>
          <c:tx>
            <c:strRef>
              <c:f>'[result sondage 2023.xlsx]Feuil1'!$I$150</c:f>
              <c:strCache>
                <c:ptCount val="1"/>
                <c:pt idx="0">
                  <c:v>ne se prononce pas</c:v>
                </c:pt>
              </c:strCache>
            </c:strRef>
          </c:tx>
          <c:cat>
            <c:strRef>
              <c:f>'[result sondage 2023.xlsx]Feuil1'!$J$147:$N$147</c:f>
              <c:strCache>
                <c:ptCount val="5"/>
                <c:pt idx="0">
                  <c:v>chronicite</c:v>
                </c:pt>
                <c:pt idx="2">
                  <c:v>chronicite</c:v>
                </c:pt>
                <c:pt idx="4">
                  <c:v>chronicite</c:v>
                </c:pt>
              </c:strCache>
            </c:strRef>
          </c:cat>
          <c:val>
            <c:numRef>
              <c:f>'[result sondage 2023.xlsx]Feuil1'!$J$150:$N$150</c:f>
              <c:numCache>
                <c:formatCode>General</c:formatCode>
                <c:ptCount val="5"/>
                <c:pt idx="0">
                  <c:v>4</c:v>
                </c:pt>
                <c:pt idx="2">
                  <c:v>1</c:v>
                </c:pt>
                <c:pt idx="4">
                  <c:v>0</c:v>
                </c:pt>
              </c:numCache>
            </c:numRef>
          </c:val>
        </c:ser>
        <c:overlap val="100"/>
        <c:axId val="151906560"/>
        <c:axId val="94044160"/>
      </c:barChart>
      <c:catAx>
        <c:axId val="151906560"/>
        <c:scaling>
          <c:orientation val="minMax"/>
        </c:scaling>
        <c:axPos val="b"/>
        <c:tickLblPos val="nextTo"/>
        <c:crossAx val="94044160"/>
        <c:crosses val="autoZero"/>
        <c:auto val="1"/>
        <c:lblAlgn val="ctr"/>
        <c:lblOffset val="100"/>
      </c:catAx>
      <c:valAx>
        <c:axId val="94044160"/>
        <c:scaling>
          <c:orientation val="minMax"/>
          <c:max val="15"/>
          <c:min val="0"/>
        </c:scaling>
        <c:axPos val="l"/>
        <c:majorGridlines/>
        <c:numFmt formatCode="#,##0" sourceLinked="0"/>
        <c:tickLblPos val="nextTo"/>
        <c:crossAx val="151906560"/>
        <c:crosses val="autoZero"/>
        <c:crossBetween val="between"/>
        <c:majorUnit val="1"/>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fr-FR"/>
  <c:chart>
    <c:plotArea>
      <c:layout/>
      <c:barChart>
        <c:barDir val="col"/>
        <c:grouping val="stacked"/>
        <c:ser>
          <c:idx val="0"/>
          <c:order val="0"/>
          <c:tx>
            <c:strRef>
              <c:f>'[result sondage 2023.xlsx]Feuil1'!$D$163</c:f>
              <c:strCache>
                <c:ptCount val="1"/>
                <c:pt idx="0">
                  <c:v>oui</c:v>
                </c:pt>
              </c:strCache>
            </c:strRef>
          </c:tx>
          <c:cat>
            <c:strRef>
              <c:f>'[result sondage 2023.xlsx]Feuil1'!$E$162:$I$162</c:f>
              <c:strCache>
                <c:ptCount val="5"/>
                <c:pt idx="0">
                  <c:v>obstination</c:v>
                </c:pt>
                <c:pt idx="2">
                  <c:v>obstination</c:v>
                </c:pt>
                <c:pt idx="4">
                  <c:v>obstination</c:v>
                </c:pt>
              </c:strCache>
            </c:strRef>
          </c:cat>
          <c:val>
            <c:numRef>
              <c:f>'[result sondage 2023.xlsx]Feuil1'!$E$163:$I$163</c:f>
              <c:numCache>
                <c:formatCode>General</c:formatCode>
                <c:ptCount val="5"/>
                <c:pt idx="0">
                  <c:v>4</c:v>
                </c:pt>
                <c:pt idx="2">
                  <c:v>3</c:v>
                </c:pt>
                <c:pt idx="4">
                  <c:v>0</c:v>
                </c:pt>
              </c:numCache>
            </c:numRef>
          </c:val>
        </c:ser>
        <c:ser>
          <c:idx val="1"/>
          <c:order val="1"/>
          <c:tx>
            <c:strRef>
              <c:f>'[result sondage 2023.xlsx]Feuil1'!$D$164</c:f>
              <c:strCache>
                <c:ptCount val="1"/>
                <c:pt idx="0">
                  <c:v>non</c:v>
                </c:pt>
              </c:strCache>
            </c:strRef>
          </c:tx>
          <c:cat>
            <c:strRef>
              <c:f>'[result sondage 2023.xlsx]Feuil1'!$E$162:$I$162</c:f>
              <c:strCache>
                <c:ptCount val="5"/>
                <c:pt idx="0">
                  <c:v>obstination</c:v>
                </c:pt>
                <c:pt idx="2">
                  <c:v>obstination</c:v>
                </c:pt>
                <c:pt idx="4">
                  <c:v>obstination</c:v>
                </c:pt>
              </c:strCache>
            </c:strRef>
          </c:cat>
          <c:val>
            <c:numRef>
              <c:f>'[result sondage 2023.xlsx]Feuil1'!$E$164:$I$164</c:f>
              <c:numCache>
                <c:formatCode>General</c:formatCode>
                <c:ptCount val="5"/>
                <c:pt idx="0">
                  <c:v>7</c:v>
                </c:pt>
                <c:pt idx="2">
                  <c:v>2</c:v>
                </c:pt>
                <c:pt idx="4">
                  <c:v>4</c:v>
                </c:pt>
              </c:numCache>
            </c:numRef>
          </c:val>
        </c:ser>
        <c:ser>
          <c:idx val="2"/>
          <c:order val="2"/>
          <c:tx>
            <c:strRef>
              <c:f>'[result sondage 2023.xlsx]Feuil1'!$D$165</c:f>
              <c:strCache>
                <c:ptCount val="1"/>
                <c:pt idx="0">
                  <c:v>ne se prononce pas</c:v>
                </c:pt>
              </c:strCache>
            </c:strRef>
          </c:tx>
          <c:cat>
            <c:strRef>
              <c:f>'[result sondage 2023.xlsx]Feuil1'!$E$162:$I$162</c:f>
              <c:strCache>
                <c:ptCount val="5"/>
                <c:pt idx="0">
                  <c:v>obstination</c:v>
                </c:pt>
                <c:pt idx="2">
                  <c:v>obstination</c:v>
                </c:pt>
                <c:pt idx="4">
                  <c:v>obstination</c:v>
                </c:pt>
              </c:strCache>
            </c:strRef>
          </c:cat>
          <c:val>
            <c:numRef>
              <c:f>'[result sondage 2023.xlsx]Feuil1'!$E$165:$I$165</c:f>
              <c:numCache>
                <c:formatCode>General</c:formatCode>
                <c:ptCount val="5"/>
                <c:pt idx="0">
                  <c:v>4</c:v>
                </c:pt>
                <c:pt idx="2">
                  <c:v>0</c:v>
                </c:pt>
                <c:pt idx="4">
                  <c:v>1</c:v>
                </c:pt>
              </c:numCache>
            </c:numRef>
          </c:val>
        </c:ser>
        <c:overlap val="100"/>
        <c:axId val="94086272"/>
        <c:axId val="94087808"/>
      </c:barChart>
      <c:catAx>
        <c:axId val="94086272"/>
        <c:scaling>
          <c:orientation val="minMax"/>
        </c:scaling>
        <c:axPos val="b"/>
        <c:tickLblPos val="nextTo"/>
        <c:crossAx val="94087808"/>
        <c:crosses val="autoZero"/>
        <c:auto val="1"/>
        <c:lblAlgn val="ctr"/>
        <c:lblOffset val="100"/>
      </c:catAx>
      <c:valAx>
        <c:axId val="94087808"/>
        <c:scaling>
          <c:orientation val="minMax"/>
          <c:max val="15"/>
          <c:min val="0"/>
        </c:scaling>
        <c:axPos val="l"/>
        <c:majorGridlines/>
        <c:numFmt formatCode="#,##0" sourceLinked="0"/>
        <c:tickLblPos val="nextTo"/>
        <c:crossAx val="94086272"/>
        <c:crosses val="autoZero"/>
        <c:crossBetween val="between"/>
        <c:majorUnit val="1"/>
      </c:valAx>
    </c:plotArea>
    <c:legend>
      <c:legendPos val="r"/>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fr-FR"/>
  <c:chart>
    <c:plotArea>
      <c:layout/>
      <c:barChart>
        <c:barDir val="col"/>
        <c:grouping val="stacked"/>
        <c:ser>
          <c:idx val="0"/>
          <c:order val="0"/>
          <c:tx>
            <c:strRef>
              <c:f>'[result sondage 2023.xlsx]Feuil1'!$X$80</c:f>
              <c:strCache>
                <c:ptCount val="1"/>
                <c:pt idx="0">
                  <c:v>essentiel</c:v>
                </c:pt>
              </c:strCache>
            </c:strRef>
          </c:tx>
          <c:cat>
            <c:strRef>
              <c:f>'[result sondage 2023.xlsx]Feuil1'!$Y$79:$AG$79</c:f>
              <c:strCache>
                <c:ptCount val="9"/>
                <c:pt idx="0">
                  <c:v>hemiplegie</c:v>
                </c:pt>
                <c:pt idx="1">
                  <c:v>para</c:v>
                </c:pt>
                <c:pt idx="2">
                  <c:v>tetra</c:v>
                </c:pt>
                <c:pt idx="3">
                  <c:v>amputation</c:v>
                </c:pt>
                <c:pt idx="4">
                  <c:v>aphasie</c:v>
                </c:pt>
                <c:pt idx="5">
                  <c:v>intellect</c:v>
                </c:pt>
                <c:pt idx="6">
                  <c:v>mémoire</c:v>
                </c:pt>
                <c:pt idx="7">
                  <c:v>douleur</c:v>
                </c:pt>
                <c:pt idx="8">
                  <c:v>maladie autre</c:v>
                </c:pt>
              </c:strCache>
            </c:strRef>
          </c:cat>
          <c:val>
            <c:numRef>
              <c:f>'[result sondage 2023.xlsx]Feuil1'!$Y$80:$AG$80</c:f>
              <c:numCache>
                <c:formatCode>General</c:formatCode>
                <c:ptCount val="9"/>
                <c:pt idx="0">
                  <c:v>0</c:v>
                </c:pt>
                <c:pt idx="1">
                  <c:v>0</c:v>
                </c:pt>
                <c:pt idx="2">
                  <c:v>2</c:v>
                </c:pt>
                <c:pt idx="3">
                  <c:v>0</c:v>
                </c:pt>
                <c:pt idx="4">
                  <c:v>0</c:v>
                </c:pt>
                <c:pt idx="5">
                  <c:v>1</c:v>
                </c:pt>
                <c:pt idx="6">
                  <c:v>1</c:v>
                </c:pt>
                <c:pt idx="7">
                  <c:v>2</c:v>
                </c:pt>
                <c:pt idx="8">
                  <c:v>2</c:v>
                </c:pt>
              </c:numCache>
            </c:numRef>
          </c:val>
        </c:ser>
        <c:ser>
          <c:idx val="1"/>
          <c:order val="1"/>
          <c:tx>
            <c:strRef>
              <c:f>'[result sondage 2023.xlsx]Feuil1'!$X$81</c:f>
              <c:strCache>
                <c:ptCount val="1"/>
                <c:pt idx="0">
                  <c:v>oui</c:v>
                </c:pt>
              </c:strCache>
            </c:strRef>
          </c:tx>
          <c:cat>
            <c:strRef>
              <c:f>'[result sondage 2023.xlsx]Feuil1'!$Y$79:$AG$79</c:f>
              <c:strCache>
                <c:ptCount val="9"/>
                <c:pt idx="0">
                  <c:v>hemiplegie</c:v>
                </c:pt>
                <c:pt idx="1">
                  <c:v>para</c:v>
                </c:pt>
                <c:pt idx="2">
                  <c:v>tetra</c:v>
                </c:pt>
                <c:pt idx="3">
                  <c:v>amputation</c:v>
                </c:pt>
                <c:pt idx="4">
                  <c:v>aphasie</c:v>
                </c:pt>
                <c:pt idx="5">
                  <c:v>intellect</c:v>
                </c:pt>
                <c:pt idx="6">
                  <c:v>mémoire</c:v>
                </c:pt>
                <c:pt idx="7">
                  <c:v>douleur</c:v>
                </c:pt>
                <c:pt idx="8">
                  <c:v>maladie autre</c:v>
                </c:pt>
              </c:strCache>
            </c:strRef>
          </c:cat>
          <c:val>
            <c:numRef>
              <c:f>'[result sondage 2023.xlsx]Feuil1'!$Y$81:$AG$81</c:f>
              <c:numCache>
                <c:formatCode>General</c:formatCode>
                <c:ptCount val="9"/>
                <c:pt idx="0">
                  <c:v>7</c:v>
                </c:pt>
                <c:pt idx="1">
                  <c:v>7</c:v>
                </c:pt>
                <c:pt idx="2">
                  <c:v>10</c:v>
                </c:pt>
                <c:pt idx="3">
                  <c:v>4</c:v>
                </c:pt>
                <c:pt idx="4">
                  <c:v>7</c:v>
                </c:pt>
                <c:pt idx="5">
                  <c:v>4</c:v>
                </c:pt>
                <c:pt idx="6">
                  <c:v>6</c:v>
                </c:pt>
                <c:pt idx="7">
                  <c:v>8</c:v>
                </c:pt>
                <c:pt idx="8">
                  <c:v>9</c:v>
                </c:pt>
              </c:numCache>
            </c:numRef>
          </c:val>
        </c:ser>
        <c:ser>
          <c:idx val="2"/>
          <c:order val="2"/>
          <c:tx>
            <c:strRef>
              <c:f>'[result sondage 2023.xlsx]Feuil1'!$X$82</c:f>
              <c:strCache>
                <c:ptCount val="1"/>
                <c:pt idx="0">
                  <c:v>non</c:v>
                </c:pt>
              </c:strCache>
            </c:strRef>
          </c:tx>
          <c:cat>
            <c:strRef>
              <c:f>'[result sondage 2023.xlsx]Feuil1'!$Y$79:$AG$79</c:f>
              <c:strCache>
                <c:ptCount val="9"/>
                <c:pt idx="0">
                  <c:v>hemiplegie</c:v>
                </c:pt>
                <c:pt idx="1">
                  <c:v>para</c:v>
                </c:pt>
                <c:pt idx="2">
                  <c:v>tetra</c:v>
                </c:pt>
                <c:pt idx="3">
                  <c:v>amputation</c:v>
                </c:pt>
                <c:pt idx="4">
                  <c:v>aphasie</c:v>
                </c:pt>
                <c:pt idx="5">
                  <c:v>intellect</c:v>
                </c:pt>
                <c:pt idx="6">
                  <c:v>mémoire</c:v>
                </c:pt>
                <c:pt idx="7">
                  <c:v>douleur</c:v>
                </c:pt>
                <c:pt idx="8">
                  <c:v>maladie autre</c:v>
                </c:pt>
              </c:strCache>
            </c:strRef>
          </c:cat>
          <c:val>
            <c:numRef>
              <c:f>'[result sondage 2023.xlsx]Feuil1'!$Y$82:$AG$82</c:f>
              <c:numCache>
                <c:formatCode>General</c:formatCode>
                <c:ptCount val="9"/>
                <c:pt idx="0">
                  <c:v>4</c:v>
                </c:pt>
                <c:pt idx="1">
                  <c:v>4</c:v>
                </c:pt>
                <c:pt idx="2">
                  <c:v>0</c:v>
                </c:pt>
                <c:pt idx="3">
                  <c:v>6</c:v>
                </c:pt>
                <c:pt idx="4">
                  <c:v>4</c:v>
                </c:pt>
                <c:pt idx="5">
                  <c:v>5</c:v>
                </c:pt>
                <c:pt idx="6">
                  <c:v>4</c:v>
                </c:pt>
                <c:pt idx="7">
                  <c:v>3</c:v>
                </c:pt>
                <c:pt idx="8">
                  <c:v>2</c:v>
                </c:pt>
              </c:numCache>
            </c:numRef>
          </c:val>
        </c:ser>
        <c:overlap val="100"/>
        <c:axId val="155018752"/>
        <c:axId val="155020288"/>
      </c:barChart>
      <c:catAx>
        <c:axId val="155018752"/>
        <c:scaling>
          <c:orientation val="minMax"/>
        </c:scaling>
        <c:axPos val="b"/>
        <c:tickLblPos val="nextTo"/>
        <c:txPr>
          <a:bodyPr/>
          <a:lstStyle/>
          <a:p>
            <a:pPr>
              <a:defRPr sz="1200" baseline="0"/>
            </a:pPr>
            <a:endParaRPr lang="fr-FR"/>
          </a:p>
        </c:txPr>
        <c:crossAx val="155020288"/>
        <c:crosses val="autoZero"/>
        <c:auto val="1"/>
        <c:lblAlgn val="ctr"/>
        <c:lblOffset val="100"/>
      </c:catAx>
      <c:valAx>
        <c:axId val="155020288"/>
        <c:scaling>
          <c:orientation val="minMax"/>
          <c:max val="15"/>
          <c:min val="0"/>
        </c:scaling>
        <c:axPos val="l"/>
        <c:majorGridlines/>
        <c:numFmt formatCode="General" sourceLinked="1"/>
        <c:tickLblPos val="nextTo"/>
        <c:crossAx val="155018752"/>
        <c:crosses val="autoZero"/>
        <c:crossBetween val="between"/>
        <c:majorUnit val="1"/>
      </c:valAx>
    </c:plotArea>
    <c:legend>
      <c:legendPos val="r"/>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fr-FR"/>
  <c:chart>
    <c:plotArea>
      <c:layout/>
      <c:barChart>
        <c:barDir val="col"/>
        <c:grouping val="stacked"/>
        <c:ser>
          <c:idx val="0"/>
          <c:order val="0"/>
          <c:tx>
            <c:strRef>
              <c:f>'[result sondage 2023.xlsx]Feuil1'!$X$88</c:f>
              <c:strCache>
                <c:ptCount val="1"/>
                <c:pt idx="0">
                  <c:v>essentiel</c:v>
                </c:pt>
              </c:strCache>
            </c:strRef>
          </c:tx>
          <c:cat>
            <c:strRef>
              <c:f>'[result sondage 2023.xlsx]Feuil1'!$Y$87:$AG$87</c:f>
              <c:strCache>
                <c:ptCount val="9"/>
                <c:pt idx="0">
                  <c:v>hemiplegie</c:v>
                </c:pt>
                <c:pt idx="1">
                  <c:v>para</c:v>
                </c:pt>
                <c:pt idx="2">
                  <c:v>tetra</c:v>
                </c:pt>
                <c:pt idx="3">
                  <c:v>amputation</c:v>
                </c:pt>
                <c:pt idx="4">
                  <c:v>aphasie</c:v>
                </c:pt>
                <c:pt idx="5">
                  <c:v>intellect</c:v>
                </c:pt>
                <c:pt idx="6">
                  <c:v>mémoire</c:v>
                </c:pt>
                <c:pt idx="7">
                  <c:v>douleur</c:v>
                </c:pt>
                <c:pt idx="8">
                  <c:v>maladie autre</c:v>
                </c:pt>
              </c:strCache>
            </c:strRef>
          </c:cat>
          <c:val>
            <c:numRef>
              <c:f>'[result sondage 2023.xlsx]Feuil1'!$Y$88:$AG$88</c:f>
              <c:numCache>
                <c:formatCode>General</c:formatCode>
                <c:ptCount val="9"/>
                <c:pt idx="0">
                  <c:v>0</c:v>
                </c:pt>
                <c:pt idx="1">
                  <c:v>0</c:v>
                </c:pt>
                <c:pt idx="2">
                  <c:v>0</c:v>
                </c:pt>
                <c:pt idx="3">
                  <c:v>0</c:v>
                </c:pt>
                <c:pt idx="4">
                  <c:v>0</c:v>
                </c:pt>
                <c:pt idx="5">
                  <c:v>0</c:v>
                </c:pt>
                <c:pt idx="6">
                  <c:v>0</c:v>
                </c:pt>
                <c:pt idx="7">
                  <c:v>1</c:v>
                </c:pt>
                <c:pt idx="8">
                  <c:v>0</c:v>
                </c:pt>
              </c:numCache>
            </c:numRef>
          </c:val>
        </c:ser>
        <c:ser>
          <c:idx val="1"/>
          <c:order val="1"/>
          <c:tx>
            <c:strRef>
              <c:f>'[result sondage 2023.xlsx]Feuil1'!$X$89</c:f>
              <c:strCache>
                <c:ptCount val="1"/>
                <c:pt idx="0">
                  <c:v>oui</c:v>
                </c:pt>
              </c:strCache>
            </c:strRef>
          </c:tx>
          <c:cat>
            <c:strRef>
              <c:f>'[result sondage 2023.xlsx]Feuil1'!$Y$87:$AG$87</c:f>
              <c:strCache>
                <c:ptCount val="9"/>
                <c:pt idx="0">
                  <c:v>hemiplegie</c:v>
                </c:pt>
                <c:pt idx="1">
                  <c:v>para</c:v>
                </c:pt>
                <c:pt idx="2">
                  <c:v>tetra</c:v>
                </c:pt>
                <c:pt idx="3">
                  <c:v>amputation</c:v>
                </c:pt>
                <c:pt idx="4">
                  <c:v>aphasie</c:v>
                </c:pt>
                <c:pt idx="5">
                  <c:v>intellect</c:v>
                </c:pt>
                <c:pt idx="6">
                  <c:v>mémoire</c:v>
                </c:pt>
                <c:pt idx="7">
                  <c:v>douleur</c:v>
                </c:pt>
                <c:pt idx="8">
                  <c:v>maladie autre</c:v>
                </c:pt>
              </c:strCache>
            </c:strRef>
          </c:cat>
          <c:val>
            <c:numRef>
              <c:f>'[result sondage 2023.xlsx]Feuil1'!$Y$89:$AG$89</c:f>
              <c:numCache>
                <c:formatCode>General</c:formatCode>
                <c:ptCount val="9"/>
                <c:pt idx="0">
                  <c:v>2</c:v>
                </c:pt>
                <c:pt idx="1">
                  <c:v>2</c:v>
                </c:pt>
                <c:pt idx="2">
                  <c:v>3</c:v>
                </c:pt>
                <c:pt idx="3">
                  <c:v>2</c:v>
                </c:pt>
                <c:pt idx="4">
                  <c:v>2</c:v>
                </c:pt>
                <c:pt idx="5">
                  <c:v>2</c:v>
                </c:pt>
                <c:pt idx="6">
                  <c:v>3</c:v>
                </c:pt>
                <c:pt idx="7">
                  <c:v>2</c:v>
                </c:pt>
                <c:pt idx="8">
                  <c:v>4</c:v>
                </c:pt>
              </c:numCache>
            </c:numRef>
          </c:val>
        </c:ser>
        <c:ser>
          <c:idx val="2"/>
          <c:order val="2"/>
          <c:tx>
            <c:strRef>
              <c:f>'[result sondage 2023.xlsx]Feuil1'!$X$90</c:f>
              <c:strCache>
                <c:ptCount val="1"/>
                <c:pt idx="0">
                  <c:v>non</c:v>
                </c:pt>
              </c:strCache>
            </c:strRef>
          </c:tx>
          <c:cat>
            <c:strRef>
              <c:f>'[result sondage 2023.xlsx]Feuil1'!$Y$87:$AG$87</c:f>
              <c:strCache>
                <c:ptCount val="9"/>
                <c:pt idx="0">
                  <c:v>hemiplegie</c:v>
                </c:pt>
                <c:pt idx="1">
                  <c:v>para</c:v>
                </c:pt>
                <c:pt idx="2">
                  <c:v>tetra</c:v>
                </c:pt>
                <c:pt idx="3">
                  <c:v>amputation</c:v>
                </c:pt>
                <c:pt idx="4">
                  <c:v>aphasie</c:v>
                </c:pt>
                <c:pt idx="5">
                  <c:v>intellect</c:v>
                </c:pt>
                <c:pt idx="6">
                  <c:v>mémoire</c:v>
                </c:pt>
                <c:pt idx="7">
                  <c:v>douleur</c:v>
                </c:pt>
                <c:pt idx="8">
                  <c:v>maladie autre</c:v>
                </c:pt>
              </c:strCache>
            </c:strRef>
          </c:cat>
          <c:val>
            <c:numRef>
              <c:f>'[result sondage 2023.xlsx]Feuil1'!$Y$90:$AG$90</c:f>
              <c:numCache>
                <c:formatCode>General</c:formatCode>
                <c:ptCount val="9"/>
                <c:pt idx="0">
                  <c:v>3</c:v>
                </c:pt>
                <c:pt idx="1">
                  <c:v>3</c:v>
                </c:pt>
                <c:pt idx="2">
                  <c:v>2</c:v>
                </c:pt>
                <c:pt idx="3">
                  <c:v>3</c:v>
                </c:pt>
                <c:pt idx="4">
                  <c:v>3</c:v>
                </c:pt>
                <c:pt idx="5">
                  <c:v>3</c:v>
                </c:pt>
                <c:pt idx="6">
                  <c:v>2</c:v>
                </c:pt>
                <c:pt idx="7">
                  <c:v>2</c:v>
                </c:pt>
                <c:pt idx="8">
                  <c:v>1</c:v>
                </c:pt>
              </c:numCache>
            </c:numRef>
          </c:val>
        </c:ser>
        <c:overlap val="100"/>
        <c:axId val="155058560"/>
        <c:axId val="155060096"/>
      </c:barChart>
      <c:catAx>
        <c:axId val="155058560"/>
        <c:scaling>
          <c:orientation val="minMax"/>
        </c:scaling>
        <c:axPos val="b"/>
        <c:tickLblPos val="nextTo"/>
        <c:txPr>
          <a:bodyPr/>
          <a:lstStyle/>
          <a:p>
            <a:pPr>
              <a:defRPr sz="1200" baseline="0"/>
            </a:pPr>
            <a:endParaRPr lang="fr-FR"/>
          </a:p>
        </c:txPr>
        <c:crossAx val="155060096"/>
        <c:crosses val="autoZero"/>
        <c:auto val="1"/>
        <c:lblAlgn val="ctr"/>
        <c:lblOffset val="100"/>
      </c:catAx>
      <c:valAx>
        <c:axId val="155060096"/>
        <c:scaling>
          <c:orientation val="minMax"/>
          <c:max val="5"/>
          <c:min val="0"/>
        </c:scaling>
        <c:axPos val="l"/>
        <c:majorGridlines/>
        <c:numFmt formatCode="#,##0" sourceLinked="0"/>
        <c:tickLblPos val="nextTo"/>
        <c:crossAx val="155058560"/>
        <c:crosses val="autoZero"/>
        <c:crossBetween val="between"/>
        <c:majorUnit val="1"/>
      </c:valAx>
    </c:plotArea>
    <c:legend>
      <c:legendPos val="r"/>
      <c:layout/>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fr-FR"/>
  <c:chart>
    <c:plotArea>
      <c:layout/>
      <c:barChart>
        <c:barDir val="col"/>
        <c:grouping val="stacked"/>
        <c:ser>
          <c:idx val="0"/>
          <c:order val="0"/>
          <c:tx>
            <c:strRef>
              <c:f>'[result sondage 2023.xlsx]Feuil1'!$X$94</c:f>
              <c:strCache>
                <c:ptCount val="1"/>
                <c:pt idx="0">
                  <c:v>essentiel</c:v>
                </c:pt>
              </c:strCache>
            </c:strRef>
          </c:tx>
          <c:cat>
            <c:strRef>
              <c:f>'[result sondage 2023.xlsx]Feuil1'!$Y$93:$AG$93</c:f>
              <c:strCache>
                <c:ptCount val="9"/>
                <c:pt idx="0">
                  <c:v>hemiplegie</c:v>
                </c:pt>
                <c:pt idx="1">
                  <c:v>para</c:v>
                </c:pt>
                <c:pt idx="2">
                  <c:v>tetra</c:v>
                </c:pt>
                <c:pt idx="3">
                  <c:v>amputation</c:v>
                </c:pt>
                <c:pt idx="4">
                  <c:v>aphasie</c:v>
                </c:pt>
                <c:pt idx="5">
                  <c:v>intellect</c:v>
                </c:pt>
                <c:pt idx="6">
                  <c:v>mémoire</c:v>
                </c:pt>
                <c:pt idx="7">
                  <c:v>douleur</c:v>
                </c:pt>
                <c:pt idx="8">
                  <c:v>maladie autre</c:v>
                </c:pt>
              </c:strCache>
            </c:strRef>
          </c:cat>
          <c:val>
            <c:numRef>
              <c:f>'[result sondage 2023.xlsx]Feuil1'!$Y$94:$AG$94</c:f>
              <c:numCache>
                <c:formatCode>General</c:formatCode>
                <c:ptCount val="9"/>
                <c:pt idx="0">
                  <c:v>0</c:v>
                </c:pt>
                <c:pt idx="1">
                  <c:v>0</c:v>
                </c:pt>
                <c:pt idx="2">
                  <c:v>1</c:v>
                </c:pt>
                <c:pt idx="3">
                  <c:v>0</c:v>
                </c:pt>
                <c:pt idx="4">
                  <c:v>0</c:v>
                </c:pt>
                <c:pt idx="5">
                  <c:v>0</c:v>
                </c:pt>
                <c:pt idx="6">
                  <c:v>0</c:v>
                </c:pt>
                <c:pt idx="7">
                  <c:v>0</c:v>
                </c:pt>
                <c:pt idx="8">
                  <c:v>0</c:v>
                </c:pt>
              </c:numCache>
            </c:numRef>
          </c:val>
        </c:ser>
        <c:ser>
          <c:idx val="1"/>
          <c:order val="1"/>
          <c:tx>
            <c:strRef>
              <c:f>'[result sondage 2023.xlsx]Feuil1'!$X$95</c:f>
              <c:strCache>
                <c:ptCount val="1"/>
                <c:pt idx="0">
                  <c:v>oui</c:v>
                </c:pt>
              </c:strCache>
            </c:strRef>
          </c:tx>
          <c:cat>
            <c:strRef>
              <c:f>'[result sondage 2023.xlsx]Feuil1'!$Y$93:$AG$93</c:f>
              <c:strCache>
                <c:ptCount val="9"/>
                <c:pt idx="0">
                  <c:v>hemiplegie</c:v>
                </c:pt>
                <c:pt idx="1">
                  <c:v>para</c:v>
                </c:pt>
                <c:pt idx="2">
                  <c:v>tetra</c:v>
                </c:pt>
                <c:pt idx="3">
                  <c:v>amputation</c:v>
                </c:pt>
                <c:pt idx="4">
                  <c:v>aphasie</c:v>
                </c:pt>
                <c:pt idx="5">
                  <c:v>intellect</c:v>
                </c:pt>
                <c:pt idx="6">
                  <c:v>mémoire</c:v>
                </c:pt>
                <c:pt idx="7">
                  <c:v>douleur</c:v>
                </c:pt>
                <c:pt idx="8">
                  <c:v>maladie autre</c:v>
                </c:pt>
              </c:strCache>
            </c:strRef>
          </c:cat>
          <c:val>
            <c:numRef>
              <c:f>'[result sondage 2023.xlsx]Feuil1'!$Y$95:$AG$95</c:f>
              <c:numCache>
                <c:formatCode>General</c:formatCode>
                <c:ptCount val="9"/>
                <c:pt idx="0">
                  <c:v>1</c:v>
                </c:pt>
                <c:pt idx="1">
                  <c:v>2</c:v>
                </c:pt>
                <c:pt idx="2">
                  <c:v>1</c:v>
                </c:pt>
                <c:pt idx="3">
                  <c:v>1</c:v>
                </c:pt>
                <c:pt idx="4">
                  <c:v>1</c:v>
                </c:pt>
                <c:pt idx="5">
                  <c:v>1</c:v>
                </c:pt>
                <c:pt idx="6">
                  <c:v>1</c:v>
                </c:pt>
                <c:pt idx="7">
                  <c:v>3</c:v>
                </c:pt>
                <c:pt idx="8">
                  <c:v>2</c:v>
                </c:pt>
              </c:numCache>
            </c:numRef>
          </c:val>
        </c:ser>
        <c:ser>
          <c:idx val="2"/>
          <c:order val="2"/>
          <c:tx>
            <c:strRef>
              <c:f>'[result sondage 2023.xlsx]Feuil1'!$X$96</c:f>
              <c:strCache>
                <c:ptCount val="1"/>
                <c:pt idx="0">
                  <c:v>non</c:v>
                </c:pt>
              </c:strCache>
            </c:strRef>
          </c:tx>
          <c:cat>
            <c:strRef>
              <c:f>'[result sondage 2023.xlsx]Feuil1'!$Y$93:$AG$93</c:f>
              <c:strCache>
                <c:ptCount val="9"/>
                <c:pt idx="0">
                  <c:v>hemiplegie</c:v>
                </c:pt>
                <c:pt idx="1">
                  <c:v>para</c:v>
                </c:pt>
                <c:pt idx="2">
                  <c:v>tetra</c:v>
                </c:pt>
                <c:pt idx="3">
                  <c:v>amputation</c:v>
                </c:pt>
                <c:pt idx="4">
                  <c:v>aphasie</c:v>
                </c:pt>
                <c:pt idx="5">
                  <c:v>intellect</c:v>
                </c:pt>
                <c:pt idx="6">
                  <c:v>mémoire</c:v>
                </c:pt>
                <c:pt idx="7">
                  <c:v>douleur</c:v>
                </c:pt>
                <c:pt idx="8">
                  <c:v>maladie autre</c:v>
                </c:pt>
              </c:strCache>
            </c:strRef>
          </c:cat>
          <c:val>
            <c:numRef>
              <c:f>'[result sondage 2023.xlsx]Feuil1'!$Y$96:$AG$96</c:f>
              <c:numCache>
                <c:formatCode>General</c:formatCode>
                <c:ptCount val="9"/>
                <c:pt idx="0">
                  <c:v>3</c:v>
                </c:pt>
                <c:pt idx="1">
                  <c:v>2</c:v>
                </c:pt>
                <c:pt idx="2">
                  <c:v>1</c:v>
                </c:pt>
                <c:pt idx="3">
                  <c:v>2</c:v>
                </c:pt>
                <c:pt idx="4">
                  <c:v>3</c:v>
                </c:pt>
                <c:pt idx="5">
                  <c:v>3</c:v>
                </c:pt>
                <c:pt idx="6">
                  <c:v>2</c:v>
                </c:pt>
                <c:pt idx="7">
                  <c:v>1</c:v>
                </c:pt>
                <c:pt idx="8">
                  <c:v>1</c:v>
                </c:pt>
              </c:numCache>
            </c:numRef>
          </c:val>
        </c:ser>
        <c:overlap val="100"/>
        <c:axId val="155102208"/>
        <c:axId val="155112192"/>
      </c:barChart>
      <c:catAx>
        <c:axId val="155102208"/>
        <c:scaling>
          <c:orientation val="minMax"/>
        </c:scaling>
        <c:axPos val="b"/>
        <c:tickLblPos val="nextTo"/>
        <c:txPr>
          <a:bodyPr/>
          <a:lstStyle/>
          <a:p>
            <a:pPr>
              <a:defRPr sz="1200" baseline="0"/>
            </a:pPr>
            <a:endParaRPr lang="fr-FR"/>
          </a:p>
        </c:txPr>
        <c:crossAx val="155112192"/>
        <c:crosses val="autoZero"/>
        <c:auto val="1"/>
        <c:lblAlgn val="ctr"/>
        <c:lblOffset val="100"/>
      </c:catAx>
      <c:valAx>
        <c:axId val="155112192"/>
        <c:scaling>
          <c:orientation val="minMax"/>
          <c:max val="5"/>
          <c:min val="0"/>
        </c:scaling>
        <c:axPos val="l"/>
        <c:majorGridlines/>
        <c:numFmt formatCode="#,##0" sourceLinked="0"/>
        <c:tickLblPos val="nextTo"/>
        <c:crossAx val="155102208"/>
        <c:crosses val="autoZero"/>
        <c:crossBetween val="between"/>
        <c:majorUnit val="1"/>
      </c:valAx>
    </c:plotArea>
    <c:legend>
      <c:legendPos val="r"/>
      <c:layout/>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fr-FR"/>
  <c:chart>
    <c:plotArea>
      <c:layout/>
      <c:barChart>
        <c:barDir val="col"/>
        <c:grouping val="stacked"/>
        <c:ser>
          <c:idx val="0"/>
          <c:order val="0"/>
          <c:tx>
            <c:strRef>
              <c:f>'[result sondage 2023.xlsx]Feuil1'!$AH$80</c:f>
              <c:strCache>
                <c:ptCount val="1"/>
                <c:pt idx="0">
                  <c:v>essentiel</c:v>
                </c:pt>
              </c:strCache>
            </c:strRef>
          </c:tx>
          <c:cat>
            <c:strRef>
              <c:f>'[result sondage 2023.xlsx]Feuil1'!$AI$79:$AT$79</c:f>
              <c:strCache>
                <c:ptCount val="12"/>
                <c:pt idx="0">
                  <c:v>personnalite</c:v>
                </c:pt>
                <c:pt idx="1">
                  <c:v>independance</c:v>
                </c:pt>
                <c:pt idx="2">
                  <c:v>acceptationH</c:v>
                </c:pt>
                <c:pt idx="3">
                  <c:v>espoir</c:v>
                </c:pt>
                <c:pt idx="4">
                  <c:v>lien famille</c:v>
                </c:pt>
                <c:pt idx="5">
                  <c:v>liens sociaux</c:v>
                </c:pt>
                <c:pt idx="6">
                  <c:v>acceptation proches</c:v>
                </c:pt>
                <c:pt idx="7">
                  <c:v>consulté</c:v>
                </c:pt>
                <c:pt idx="8">
                  <c:v>choix respectes</c:v>
                </c:pt>
                <c:pt idx="9">
                  <c:v>activité</c:v>
                </c:pt>
                <c:pt idx="10">
                  <c:v>lieu d'écoute</c:v>
                </c:pt>
                <c:pt idx="11">
                  <c:v>accompagnement famille</c:v>
                </c:pt>
              </c:strCache>
            </c:strRef>
          </c:cat>
          <c:val>
            <c:numRef>
              <c:f>'[result sondage 2023.xlsx]Feuil1'!$AI$80:$AT$80</c:f>
              <c:numCache>
                <c:formatCode>General</c:formatCode>
                <c:ptCount val="12"/>
                <c:pt idx="0">
                  <c:v>3</c:v>
                </c:pt>
                <c:pt idx="1">
                  <c:v>4</c:v>
                </c:pt>
                <c:pt idx="2">
                  <c:v>7</c:v>
                </c:pt>
                <c:pt idx="3">
                  <c:v>2</c:v>
                </c:pt>
                <c:pt idx="4">
                  <c:v>5</c:v>
                </c:pt>
                <c:pt idx="5">
                  <c:v>6</c:v>
                </c:pt>
                <c:pt idx="6">
                  <c:v>5</c:v>
                </c:pt>
                <c:pt idx="7">
                  <c:v>7</c:v>
                </c:pt>
                <c:pt idx="8">
                  <c:v>9</c:v>
                </c:pt>
                <c:pt idx="9">
                  <c:v>6</c:v>
                </c:pt>
                <c:pt idx="10">
                  <c:v>5</c:v>
                </c:pt>
                <c:pt idx="11">
                  <c:v>7</c:v>
                </c:pt>
              </c:numCache>
            </c:numRef>
          </c:val>
        </c:ser>
        <c:ser>
          <c:idx val="1"/>
          <c:order val="1"/>
          <c:tx>
            <c:strRef>
              <c:f>'[result sondage 2023.xlsx]Feuil1'!$AH$81</c:f>
              <c:strCache>
                <c:ptCount val="1"/>
                <c:pt idx="0">
                  <c:v>oui</c:v>
                </c:pt>
              </c:strCache>
            </c:strRef>
          </c:tx>
          <c:cat>
            <c:strRef>
              <c:f>'[result sondage 2023.xlsx]Feuil1'!$AI$79:$AT$79</c:f>
              <c:strCache>
                <c:ptCount val="12"/>
                <c:pt idx="0">
                  <c:v>personnalite</c:v>
                </c:pt>
                <c:pt idx="1">
                  <c:v>independance</c:v>
                </c:pt>
                <c:pt idx="2">
                  <c:v>acceptationH</c:v>
                </c:pt>
                <c:pt idx="3">
                  <c:v>espoir</c:v>
                </c:pt>
                <c:pt idx="4">
                  <c:v>lien famille</c:v>
                </c:pt>
                <c:pt idx="5">
                  <c:v>liens sociaux</c:v>
                </c:pt>
                <c:pt idx="6">
                  <c:v>acceptation proches</c:v>
                </c:pt>
                <c:pt idx="7">
                  <c:v>consulté</c:v>
                </c:pt>
                <c:pt idx="8">
                  <c:v>choix respectes</c:v>
                </c:pt>
                <c:pt idx="9">
                  <c:v>activité</c:v>
                </c:pt>
                <c:pt idx="10">
                  <c:v>lieu d'écoute</c:v>
                </c:pt>
                <c:pt idx="11">
                  <c:v>accompagnement famille</c:v>
                </c:pt>
              </c:strCache>
            </c:strRef>
          </c:cat>
          <c:val>
            <c:numRef>
              <c:f>'[result sondage 2023.xlsx]Feuil1'!$AI$81:$AT$81</c:f>
              <c:numCache>
                <c:formatCode>General</c:formatCode>
                <c:ptCount val="12"/>
                <c:pt idx="0">
                  <c:v>10</c:v>
                </c:pt>
                <c:pt idx="1">
                  <c:v>8</c:v>
                </c:pt>
                <c:pt idx="2">
                  <c:v>8</c:v>
                </c:pt>
                <c:pt idx="3">
                  <c:v>10</c:v>
                </c:pt>
                <c:pt idx="4">
                  <c:v>8</c:v>
                </c:pt>
                <c:pt idx="5">
                  <c:v>7</c:v>
                </c:pt>
                <c:pt idx="6">
                  <c:v>9</c:v>
                </c:pt>
                <c:pt idx="7">
                  <c:v>7</c:v>
                </c:pt>
                <c:pt idx="8">
                  <c:v>5</c:v>
                </c:pt>
                <c:pt idx="9">
                  <c:v>9</c:v>
                </c:pt>
                <c:pt idx="10">
                  <c:v>9</c:v>
                </c:pt>
                <c:pt idx="11">
                  <c:v>8</c:v>
                </c:pt>
              </c:numCache>
            </c:numRef>
          </c:val>
        </c:ser>
        <c:ser>
          <c:idx val="2"/>
          <c:order val="2"/>
          <c:tx>
            <c:strRef>
              <c:f>'[result sondage 2023.xlsx]Feuil1'!$AH$82</c:f>
              <c:strCache>
                <c:ptCount val="1"/>
                <c:pt idx="0">
                  <c:v>non</c:v>
                </c:pt>
              </c:strCache>
            </c:strRef>
          </c:tx>
          <c:cat>
            <c:strRef>
              <c:f>'[result sondage 2023.xlsx]Feuil1'!$AI$79:$AT$79</c:f>
              <c:strCache>
                <c:ptCount val="12"/>
                <c:pt idx="0">
                  <c:v>personnalite</c:v>
                </c:pt>
                <c:pt idx="1">
                  <c:v>independance</c:v>
                </c:pt>
                <c:pt idx="2">
                  <c:v>acceptationH</c:v>
                </c:pt>
                <c:pt idx="3">
                  <c:v>espoir</c:v>
                </c:pt>
                <c:pt idx="4">
                  <c:v>lien famille</c:v>
                </c:pt>
                <c:pt idx="5">
                  <c:v>liens sociaux</c:v>
                </c:pt>
                <c:pt idx="6">
                  <c:v>acceptation proches</c:v>
                </c:pt>
                <c:pt idx="7">
                  <c:v>consulté</c:v>
                </c:pt>
                <c:pt idx="8">
                  <c:v>choix respectes</c:v>
                </c:pt>
                <c:pt idx="9">
                  <c:v>activité</c:v>
                </c:pt>
                <c:pt idx="10">
                  <c:v>lieu d'écoute</c:v>
                </c:pt>
                <c:pt idx="11">
                  <c:v>accompagnement famille</c:v>
                </c:pt>
              </c:strCache>
            </c:strRef>
          </c:cat>
          <c:val>
            <c:numRef>
              <c:f>'[result sondage 2023.xlsx]Feuil1'!$AI$82:$AT$82</c:f>
              <c:numCache>
                <c:formatCode>General</c:formatCode>
                <c:ptCount val="12"/>
                <c:pt idx="0">
                  <c:v>1</c:v>
                </c:pt>
                <c:pt idx="1">
                  <c:v>1</c:v>
                </c:pt>
                <c:pt idx="2">
                  <c:v>0</c:v>
                </c:pt>
                <c:pt idx="3">
                  <c:v>2</c:v>
                </c:pt>
                <c:pt idx="4">
                  <c:v>2</c:v>
                </c:pt>
                <c:pt idx="5">
                  <c:v>1</c:v>
                </c:pt>
                <c:pt idx="6">
                  <c:v>0</c:v>
                </c:pt>
                <c:pt idx="7">
                  <c:v>0</c:v>
                </c:pt>
                <c:pt idx="8">
                  <c:v>0</c:v>
                </c:pt>
                <c:pt idx="9">
                  <c:v>0</c:v>
                </c:pt>
                <c:pt idx="10">
                  <c:v>0</c:v>
                </c:pt>
                <c:pt idx="11">
                  <c:v>0</c:v>
                </c:pt>
              </c:numCache>
            </c:numRef>
          </c:val>
        </c:ser>
        <c:overlap val="100"/>
        <c:axId val="155203456"/>
        <c:axId val="155204992"/>
      </c:barChart>
      <c:catAx>
        <c:axId val="155203456"/>
        <c:scaling>
          <c:orientation val="minMax"/>
        </c:scaling>
        <c:axPos val="b"/>
        <c:tickLblPos val="nextTo"/>
        <c:txPr>
          <a:bodyPr/>
          <a:lstStyle/>
          <a:p>
            <a:pPr>
              <a:defRPr sz="1290" baseline="0"/>
            </a:pPr>
            <a:endParaRPr lang="fr-FR"/>
          </a:p>
        </c:txPr>
        <c:crossAx val="155204992"/>
        <c:crosses val="autoZero"/>
        <c:auto val="1"/>
        <c:lblAlgn val="ctr"/>
        <c:lblOffset val="100"/>
      </c:catAx>
      <c:valAx>
        <c:axId val="155204992"/>
        <c:scaling>
          <c:orientation val="minMax"/>
          <c:max val="15"/>
          <c:min val="0"/>
        </c:scaling>
        <c:axPos val="l"/>
        <c:majorGridlines/>
        <c:numFmt formatCode="General" sourceLinked="1"/>
        <c:tickLblPos val="nextTo"/>
        <c:crossAx val="155203456"/>
        <c:crosses val="autoZero"/>
        <c:crossBetween val="between"/>
        <c:majorUnit val="1"/>
      </c:valAx>
    </c:plotArea>
    <c:legend>
      <c:legendPos val="r"/>
      <c:layout/>
    </c:legend>
    <c:plotVisOnly val="1"/>
  </c:chart>
  <c:txPr>
    <a:bodyPr/>
    <a:lstStyle/>
    <a:p>
      <a:pPr>
        <a:defRPr sz="1210" baseline="0"/>
      </a:pPr>
      <a:endParaRPr lang="fr-FR"/>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fr-FR"/>
  <c:chart>
    <c:plotArea>
      <c:layout/>
      <c:barChart>
        <c:barDir val="col"/>
        <c:grouping val="stacked"/>
        <c:ser>
          <c:idx val="0"/>
          <c:order val="0"/>
          <c:tx>
            <c:strRef>
              <c:f>'[result sondage 2023.xlsx]Feuil1'!$AH$88</c:f>
              <c:strCache>
                <c:ptCount val="1"/>
                <c:pt idx="0">
                  <c:v>essentiel</c:v>
                </c:pt>
              </c:strCache>
            </c:strRef>
          </c:tx>
          <c:cat>
            <c:strRef>
              <c:f>'[result sondage 2023.xlsx]Feuil1'!$AI$87:$AT$87</c:f>
              <c:strCache>
                <c:ptCount val="12"/>
                <c:pt idx="0">
                  <c:v>personnalite</c:v>
                </c:pt>
                <c:pt idx="1">
                  <c:v>independance</c:v>
                </c:pt>
                <c:pt idx="2">
                  <c:v>acceptationH</c:v>
                </c:pt>
                <c:pt idx="3">
                  <c:v>espoir</c:v>
                </c:pt>
                <c:pt idx="4">
                  <c:v>lien famille</c:v>
                </c:pt>
                <c:pt idx="5">
                  <c:v>liens sociaux</c:v>
                </c:pt>
                <c:pt idx="6">
                  <c:v>acceptation proches</c:v>
                </c:pt>
                <c:pt idx="7">
                  <c:v>consulté</c:v>
                </c:pt>
                <c:pt idx="8">
                  <c:v>choix respectes</c:v>
                </c:pt>
                <c:pt idx="9">
                  <c:v>activité</c:v>
                </c:pt>
                <c:pt idx="10">
                  <c:v>lieu d'écoute</c:v>
                </c:pt>
                <c:pt idx="11">
                  <c:v>accompagnement famille</c:v>
                </c:pt>
              </c:strCache>
            </c:strRef>
          </c:cat>
          <c:val>
            <c:numRef>
              <c:f>'[result sondage 2023.xlsx]Feuil1'!$AI$88:$AT$88</c:f>
              <c:numCache>
                <c:formatCode>General</c:formatCode>
                <c:ptCount val="12"/>
                <c:pt idx="0">
                  <c:v>1</c:v>
                </c:pt>
                <c:pt idx="1">
                  <c:v>0</c:v>
                </c:pt>
                <c:pt idx="2">
                  <c:v>2</c:v>
                </c:pt>
                <c:pt idx="3">
                  <c:v>1</c:v>
                </c:pt>
                <c:pt idx="4">
                  <c:v>2</c:v>
                </c:pt>
                <c:pt idx="5">
                  <c:v>2</c:v>
                </c:pt>
                <c:pt idx="6">
                  <c:v>2</c:v>
                </c:pt>
                <c:pt idx="7">
                  <c:v>3</c:v>
                </c:pt>
                <c:pt idx="8">
                  <c:v>3</c:v>
                </c:pt>
                <c:pt idx="9">
                  <c:v>2</c:v>
                </c:pt>
                <c:pt idx="10">
                  <c:v>2</c:v>
                </c:pt>
                <c:pt idx="11">
                  <c:v>2</c:v>
                </c:pt>
              </c:numCache>
            </c:numRef>
          </c:val>
        </c:ser>
        <c:ser>
          <c:idx val="1"/>
          <c:order val="1"/>
          <c:tx>
            <c:strRef>
              <c:f>'[result sondage 2023.xlsx]Feuil1'!$AH$89</c:f>
              <c:strCache>
                <c:ptCount val="1"/>
                <c:pt idx="0">
                  <c:v>oui</c:v>
                </c:pt>
              </c:strCache>
            </c:strRef>
          </c:tx>
          <c:cat>
            <c:strRef>
              <c:f>'[result sondage 2023.xlsx]Feuil1'!$AI$87:$AT$87</c:f>
              <c:strCache>
                <c:ptCount val="12"/>
                <c:pt idx="0">
                  <c:v>personnalite</c:v>
                </c:pt>
                <c:pt idx="1">
                  <c:v>independance</c:v>
                </c:pt>
                <c:pt idx="2">
                  <c:v>acceptationH</c:v>
                </c:pt>
                <c:pt idx="3">
                  <c:v>espoir</c:v>
                </c:pt>
                <c:pt idx="4">
                  <c:v>lien famille</c:v>
                </c:pt>
                <c:pt idx="5">
                  <c:v>liens sociaux</c:v>
                </c:pt>
                <c:pt idx="6">
                  <c:v>acceptation proches</c:v>
                </c:pt>
                <c:pt idx="7">
                  <c:v>consulté</c:v>
                </c:pt>
                <c:pt idx="8">
                  <c:v>choix respectes</c:v>
                </c:pt>
                <c:pt idx="9">
                  <c:v>activité</c:v>
                </c:pt>
                <c:pt idx="10">
                  <c:v>lieu d'écoute</c:v>
                </c:pt>
                <c:pt idx="11">
                  <c:v>accompagnement famille</c:v>
                </c:pt>
              </c:strCache>
            </c:strRef>
          </c:cat>
          <c:val>
            <c:numRef>
              <c:f>'[result sondage 2023.xlsx]Feuil1'!$AI$89:$AT$89</c:f>
              <c:numCache>
                <c:formatCode>General</c:formatCode>
                <c:ptCount val="12"/>
                <c:pt idx="0">
                  <c:v>3</c:v>
                </c:pt>
                <c:pt idx="1">
                  <c:v>5</c:v>
                </c:pt>
                <c:pt idx="2">
                  <c:v>3</c:v>
                </c:pt>
                <c:pt idx="3">
                  <c:v>4</c:v>
                </c:pt>
                <c:pt idx="4">
                  <c:v>3</c:v>
                </c:pt>
                <c:pt idx="5">
                  <c:v>3</c:v>
                </c:pt>
                <c:pt idx="6">
                  <c:v>3</c:v>
                </c:pt>
                <c:pt idx="7">
                  <c:v>2</c:v>
                </c:pt>
                <c:pt idx="8">
                  <c:v>2</c:v>
                </c:pt>
                <c:pt idx="9">
                  <c:v>3</c:v>
                </c:pt>
                <c:pt idx="10">
                  <c:v>2</c:v>
                </c:pt>
                <c:pt idx="11">
                  <c:v>2</c:v>
                </c:pt>
              </c:numCache>
            </c:numRef>
          </c:val>
        </c:ser>
        <c:ser>
          <c:idx val="2"/>
          <c:order val="2"/>
          <c:tx>
            <c:strRef>
              <c:f>'[result sondage 2023.xlsx]Feuil1'!$AH$90</c:f>
              <c:strCache>
                <c:ptCount val="1"/>
                <c:pt idx="0">
                  <c:v>non</c:v>
                </c:pt>
              </c:strCache>
            </c:strRef>
          </c:tx>
          <c:cat>
            <c:strRef>
              <c:f>'[result sondage 2023.xlsx]Feuil1'!$AI$87:$AT$87</c:f>
              <c:strCache>
                <c:ptCount val="12"/>
                <c:pt idx="0">
                  <c:v>personnalite</c:v>
                </c:pt>
                <c:pt idx="1">
                  <c:v>independance</c:v>
                </c:pt>
                <c:pt idx="2">
                  <c:v>acceptationH</c:v>
                </c:pt>
                <c:pt idx="3">
                  <c:v>espoir</c:v>
                </c:pt>
                <c:pt idx="4">
                  <c:v>lien famille</c:v>
                </c:pt>
                <c:pt idx="5">
                  <c:v>liens sociaux</c:v>
                </c:pt>
                <c:pt idx="6">
                  <c:v>acceptation proches</c:v>
                </c:pt>
                <c:pt idx="7">
                  <c:v>consulté</c:v>
                </c:pt>
                <c:pt idx="8">
                  <c:v>choix respectes</c:v>
                </c:pt>
                <c:pt idx="9">
                  <c:v>activité</c:v>
                </c:pt>
                <c:pt idx="10">
                  <c:v>lieu d'écoute</c:v>
                </c:pt>
                <c:pt idx="11">
                  <c:v>accompagnement famille</c:v>
                </c:pt>
              </c:strCache>
            </c:strRef>
          </c:cat>
          <c:val>
            <c:numRef>
              <c:f>'[result sondage 2023.xlsx]Feuil1'!$AI$90:$AT$90</c:f>
              <c:numCache>
                <c:formatCode>General</c:formatCode>
                <c:ptCount val="12"/>
                <c:pt idx="0">
                  <c:v>1</c:v>
                </c:pt>
                <c:pt idx="1">
                  <c:v>0</c:v>
                </c:pt>
                <c:pt idx="2">
                  <c:v>0</c:v>
                </c:pt>
                <c:pt idx="3">
                  <c:v>0</c:v>
                </c:pt>
                <c:pt idx="4">
                  <c:v>0</c:v>
                </c:pt>
                <c:pt idx="5">
                  <c:v>0</c:v>
                </c:pt>
                <c:pt idx="6">
                  <c:v>0</c:v>
                </c:pt>
                <c:pt idx="7">
                  <c:v>0</c:v>
                </c:pt>
                <c:pt idx="8">
                  <c:v>0</c:v>
                </c:pt>
                <c:pt idx="9">
                  <c:v>0</c:v>
                </c:pt>
                <c:pt idx="10">
                  <c:v>1</c:v>
                </c:pt>
                <c:pt idx="11">
                  <c:v>1</c:v>
                </c:pt>
              </c:numCache>
            </c:numRef>
          </c:val>
        </c:ser>
        <c:overlap val="100"/>
        <c:axId val="155217280"/>
        <c:axId val="155239552"/>
      </c:barChart>
      <c:catAx>
        <c:axId val="155217280"/>
        <c:scaling>
          <c:orientation val="minMax"/>
        </c:scaling>
        <c:axPos val="b"/>
        <c:tickLblPos val="nextTo"/>
        <c:crossAx val="155239552"/>
        <c:crosses val="autoZero"/>
        <c:auto val="1"/>
        <c:lblAlgn val="ctr"/>
        <c:lblOffset val="100"/>
      </c:catAx>
      <c:valAx>
        <c:axId val="155239552"/>
        <c:scaling>
          <c:orientation val="minMax"/>
          <c:max val="5"/>
        </c:scaling>
        <c:axPos val="l"/>
        <c:majorGridlines/>
        <c:numFmt formatCode="#,##0" sourceLinked="0"/>
        <c:tickLblPos val="nextTo"/>
        <c:crossAx val="155217280"/>
        <c:crosses val="autoZero"/>
        <c:crossBetween val="between"/>
      </c:valAx>
    </c:plotArea>
    <c:legend>
      <c:legendPos val="r"/>
      <c:layout/>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fr-FR"/>
  <c:chart>
    <c:plotArea>
      <c:layout/>
      <c:barChart>
        <c:barDir val="col"/>
        <c:grouping val="stacked"/>
        <c:ser>
          <c:idx val="0"/>
          <c:order val="0"/>
          <c:tx>
            <c:strRef>
              <c:f>'[result sondage 2023.xlsx]Feuil1'!$AH$94</c:f>
              <c:strCache>
                <c:ptCount val="1"/>
                <c:pt idx="0">
                  <c:v>essentiel</c:v>
                </c:pt>
              </c:strCache>
            </c:strRef>
          </c:tx>
          <c:cat>
            <c:strRef>
              <c:f>'[result sondage 2023.xlsx]Feuil1'!$AI$93:$AT$93</c:f>
              <c:strCache>
                <c:ptCount val="12"/>
                <c:pt idx="0">
                  <c:v>personnalite</c:v>
                </c:pt>
                <c:pt idx="1">
                  <c:v>independance</c:v>
                </c:pt>
                <c:pt idx="2">
                  <c:v>acceptationH</c:v>
                </c:pt>
                <c:pt idx="3">
                  <c:v>espoir</c:v>
                </c:pt>
                <c:pt idx="4">
                  <c:v>lien famille</c:v>
                </c:pt>
                <c:pt idx="5">
                  <c:v>liens sociaux</c:v>
                </c:pt>
                <c:pt idx="6">
                  <c:v>acceptation proches</c:v>
                </c:pt>
                <c:pt idx="7">
                  <c:v>consulté</c:v>
                </c:pt>
                <c:pt idx="8">
                  <c:v>choix respectes</c:v>
                </c:pt>
                <c:pt idx="9">
                  <c:v>activité</c:v>
                </c:pt>
                <c:pt idx="10">
                  <c:v>lieu d'écoute</c:v>
                </c:pt>
                <c:pt idx="11">
                  <c:v>accompagnement famille</c:v>
                </c:pt>
              </c:strCache>
            </c:strRef>
          </c:cat>
          <c:val>
            <c:numRef>
              <c:f>'[result sondage 2023.xlsx]Feuil1'!$AI$94:$AT$94</c:f>
              <c:numCache>
                <c:formatCode>General</c:formatCode>
                <c:ptCount val="12"/>
                <c:pt idx="0">
                  <c:v>0</c:v>
                </c:pt>
                <c:pt idx="1">
                  <c:v>1</c:v>
                </c:pt>
                <c:pt idx="2">
                  <c:v>1</c:v>
                </c:pt>
                <c:pt idx="3">
                  <c:v>1</c:v>
                </c:pt>
                <c:pt idx="4">
                  <c:v>3</c:v>
                </c:pt>
                <c:pt idx="5">
                  <c:v>2</c:v>
                </c:pt>
                <c:pt idx="6">
                  <c:v>2</c:v>
                </c:pt>
                <c:pt idx="7">
                  <c:v>2</c:v>
                </c:pt>
                <c:pt idx="8">
                  <c:v>2</c:v>
                </c:pt>
                <c:pt idx="9">
                  <c:v>2</c:v>
                </c:pt>
                <c:pt idx="10">
                  <c:v>2</c:v>
                </c:pt>
                <c:pt idx="11">
                  <c:v>2</c:v>
                </c:pt>
              </c:numCache>
            </c:numRef>
          </c:val>
        </c:ser>
        <c:ser>
          <c:idx val="1"/>
          <c:order val="1"/>
          <c:tx>
            <c:strRef>
              <c:f>'[result sondage 2023.xlsx]Feuil1'!$AH$95</c:f>
              <c:strCache>
                <c:ptCount val="1"/>
                <c:pt idx="0">
                  <c:v>oui</c:v>
                </c:pt>
              </c:strCache>
            </c:strRef>
          </c:tx>
          <c:cat>
            <c:strRef>
              <c:f>'[result sondage 2023.xlsx]Feuil1'!$AI$93:$AT$93</c:f>
              <c:strCache>
                <c:ptCount val="12"/>
                <c:pt idx="0">
                  <c:v>personnalite</c:v>
                </c:pt>
                <c:pt idx="1">
                  <c:v>independance</c:v>
                </c:pt>
                <c:pt idx="2">
                  <c:v>acceptationH</c:v>
                </c:pt>
                <c:pt idx="3">
                  <c:v>espoir</c:v>
                </c:pt>
                <c:pt idx="4">
                  <c:v>lien famille</c:v>
                </c:pt>
                <c:pt idx="5">
                  <c:v>liens sociaux</c:v>
                </c:pt>
                <c:pt idx="6">
                  <c:v>acceptation proches</c:v>
                </c:pt>
                <c:pt idx="7">
                  <c:v>consulté</c:v>
                </c:pt>
                <c:pt idx="8">
                  <c:v>choix respectes</c:v>
                </c:pt>
                <c:pt idx="9">
                  <c:v>activité</c:v>
                </c:pt>
                <c:pt idx="10">
                  <c:v>lieu d'écoute</c:v>
                </c:pt>
                <c:pt idx="11">
                  <c:v>accompagnement famille</c:v>
                </c:pt>
              </c:strCache>
            </c:strRef>
          </c:cat>
          <c:val>
            <c:numRef>
              <c:f>'[result sondage 2023.xlsx]Feuil1'!$AI$95:$AT$95</c:f>
              <c:numCache>
                <c:formatCode>General</c:formatCode>
                <c:ptCount val="12"/>
                <c:pt idx="0">
                  <c:v>2</c:v>
                </c:pt>
                <c:pt idx="1">
                  <c:v>2</c:v>
                </c:pt>
                <c:pt idx="2">
                  <c:v>2</c:v>
                </c:pt>
                <c:pt idx="3">
                  <c:v>2</c:v>
                </c:pt>
                <c:pt idx="4">
                  <c:v>2</c:v>
                </c:pt>
                <c:pt idx="5">
                  <c:v>2</c:v>
                </c:pt>
                <c:pt idx="6">
                  <c:v>1</c:v>
                </c:pt>
                <c:pt idx="7">
                  <c:v>1</c:v>
                </c:pt>
                <c:pt idx="8">
                  <c:v>1</c:v>
                </c:pt>
                <c:pt idx="9">
                  <c:v>2</c:v>
                </c:pt>
                <c:pt idx="10">
                  <c:v>2</c:v>
                </c:pt>
                <c:pt idx="11">
                  <c:v>2</c:v>
                </c:pt>
              </c:numCache>
            </c:numRef>
          </c:val>
        </c:ser>
        <c:ser>
          <c:idx val="2"/>
          <c:order val="2"/>
          <c:tx>
            <c:strRef>
              <c:f>'[result sondage 2023.xlsx]Feuil1'!$AH$96</c:f>
              <c:strCache>
                <c:ptCount val="1"/>
                <c:pt idx="0">
                  <c:v>non</c:v>
                </c:pt>
              </c:strCache>
            </c:strRef>
          </c:tx>
          <c:cat>
            <c:strRef>
              <c:f>'[result sondage 2023.xlsx]Feuil1'!$AI$93:$AT$93</c:f>
              <c:strCache>
                <c:ptCount val="12"/>
                <c:pt idx="0">
                  <c:v>personnalite</c:v>
                </c:pt>
                <c:pt idx="1">
                  <c:v>independance</c:v>
                </c:pt>
                <c:pt idx="2">
                  <c:v>acceptationH</c:v>
                </c:pt>
                <c:pt idx="3">
                  <c:v>espoir</c:v>
                </c:pt>
                <c:pt idx="4">
                  <c:v>lien famille</c:v>
                </c:pt>
                <c:pt idx="5">
                  <c:v>liens sociaux</c:v>
                </c:pt>
                <c:pt idx="6">
                  <c:v>acceptation proches</c:v>
                </c:pt>
                <c:pt idx="7">
                  <c:v>consulté</c:v>
                </c:pt>
                <c:pt idx="8">
                  <c:v>choix respectes</c:v>
                </c:pt>
                <c:pt idx="9">
                  <c:v>activité</c:v>
                </c:pt>
                <c:pt idx="10">
                  <c:v>lieu d'écoute</c:v>
                </c:pt>
                <c:pt idx="11">
                  <c:v>accompagnement famille</c:v>
                </c:pt>
              </c:strCache>
            </c:strRef>
          </c:cat>
          <c:val>
            <c:numRef>
              <c:f>'[result sondage 2023.xlsx]Feuil1'!$AI$96:$AT$96</c:f>
              <c:numCache>
                <c:formatCode>General</c:formatCode>
                <c:ptCount val="12"/>
                <c:pt idx="0">
                  <c:v>1</c:v>
                </c:pt>
                <c:pt idx="1">
                  <c:v>0</c:v>
                </c:pt>
                <c:pt idx="2">
                  <c:v>0</c:v>
                </c:pt>
                <c:pt idx="3">
                  <c:v>0</c:v>
                </c:pt>
                <c:pt idx="4">
                  <c:v>0</c:v>
                </c:pt>
                <c:pt idx="5">
                  <c:v>0</c:v>
                </c:pt>
                <c:pt idx="6">
                  <c:v>0</c:v>
                </c:pt>
                <c:pt idx="7">
                  <c:v>0</c:v>
                </c:pt>
                <c:pt idx="8">
                  <c:v>0</c:v>
                </c:pt>
                <c:pt idx="9">
                  <c:v>0</c:v>
                </c:pt>
                <c:pt idx="10">
                  <c:v>0</c:v>
                </c:pt>
                <c:pt idx="11">
                  <c:v>0</c:v>
                </c:pt>
              </c:numCache>
            </c:numRef>
          </c:val>
        </c:ser>
        <c:overlap val="100"/>
        <c:axId val="155274624"/>
        <c:axId val="155276416"/>
      </c:barChart>
      <c:catAx>
        <c:axId val="155274624"/>
        <c:scaling>
          <c:orientation val="minMax"/>
        </c:scaling>
        <c:axPos val="b"/>
        <c:tickLblPos val="nextTo"/>
        <c:txPr>
          <a:bodyPr/>
          <a:lstStyle/>
          <a:p>
            <a:pPr>
              <a:defRPr sz="1210" baseline="0"/>
            </a:pPr>
            <a:endParaRPr lang="fr-FR"/>
          </a:p>
        </c:txPr>
        <c:crossAx val="155276416"/>
        <c:crosses val="autoZero"/>
        <c:auto val="1"/>
        <c:lblAlgn val="ctr"/>
        <c:lblOffset val="100"/>
      </c:catAx>
      <c:valAx>
        <c:axId val="155276416"/>
        <c:scaling>
          <c:orientation val="minMax"/>
          <c:max val="5"/>
        </c:scaling>
        <c:axPos val="l"/>
        <c:majorGridlines/>
        <c:numFmt formatCode="#,##0" sourceLinked="0"/>
        <c:tickLblPos val="nextTo"/>
        <c:crossAx val="155274624"/>
        <c:crosses val="autoZero"/>
        <c:crossBetween val="between"/>
      </c:valAx>
    </c:plotArea>
    <c:legend>
      <c:legendPos val="r"/>
      <c:layout/>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CE7222-ADD7-488C-B0EB-7AD1861F6318}" type="datetimeFigureOut">
              <a:rPr lang="fr-FR" smtClean="0"/>
              <a:pPr/>
              <a:t>09/05/2023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95B28F-3B9C-428E-8DCD-A4EDA24226B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B95B28F-3B9C-428E-8DCD-A4EDA24226B8}" type="slidenum">
              <a:rPr lang="fr-FR" smtClean="0"/>
              <a:pPr/>
              <a:t>24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E5F908E-11C6-47C0-AD02-933BDE3261FC}" type="datetimeFigureOut">
              <a:rPr lang="fr-FR" smtClean="0"/>
              <a:pPr/>
              <a:t>09/05/2023</a:t>
            </a:fld>
            <a:endParaRPr lang="fr-FR"/>
          </a:p>
        </p:txBody>
      </p:sp>
      <p:sp>
        <p:nvSpPr>
          <p:cNvPr id="17" name="Espace réservé du pied de page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r-FR"/>
          </a:p>
        </p:txBody>
      </p:sp>
      <p:sp>
        <p:nvSpPr>
          <p:cNvPr id="29"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fld id="{530594C7-E932-495F-9735-2AA3D938C54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E5F908E-11C6-47C0-AD02-933BDE3261FC}" type="datetimeFigureOut">
              <a:rPr lang="fr-FR" smtClean="0"/>
              <a:pPr/>
              <a:t>09/05/2023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0594C7-E932-495F-9735-2AA3D938C54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1"/>
      </p:bgRef>
    </p:bg>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609600"/>
            <a:ext cx="2057400" cy="55165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609600"/>
            <a:ext cx="5562600" cy="5516564"/>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6553200" y="6248402"/>
            <a:ext cx="2209800" cy="365125"/>
          </a:xfrm>
        </p:spPr>
        <p:txBody>
          <a:bodyPr/>
          <a:lstStyle/>
          <a:p>
            <a:fld id="{9E5F908E-11C6-47C0-AD02-933BDE3261FC}" type="datetimeFigureOut">
              <a:rPr lang="fr-FR" smtClean="0"/>
              <a:pPr/>
              <a:t>09/05/2023</a:t>
            </a:fld>
            <a:endParaRPr lang="fr-FR"/>
          </a:p>
        </p:txBody>
      </p:sp>
      <p:sp>
        <p:nvSpPr>
          <p:cNvPr id="5" name="Espace réservé du pied de page 4"/>
          <p:cNvSpPr>
            <a:spLocks noGrp="1"/>
          </p:cNvSpPr>
          <p:nvPr>
            <p:ph type="ftr" sz="quarter" idx="11"/>
          </p:nvPr>
        </p:nvSpPr>
        <p:spPr>
          <a:xfrm>
            <a:off x="457201" y="6248207"/>
            <a:ext cx="5573483" cy="365125"/>
          </a:xfrm>
        </p:spPr>
        <p:txBody>
          <a:bodyPr/>
          <a:lstStyle/>
          <a:p>
            <a:endParaRPr lang="fr-F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rot="5400000">
            <a:off x="5989638" y="144462"/>
            <a:ext cx="533400" cy="244476"/>
          </a:xfrm>
        </p:spPr>
        <p:txBody>
          <a:bodyPr/>
          <a:lstStyle/>
          <a:p>
            <a:fld id="{530594C7-E932-495F-9735-2AA3D938C544}"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9E5F908E-11C6-47C0-AD02-933BDE3261FC}" type="datetimeFigureOut">
              <a:rPr lang="fr-FR" smtClean="0"/>
              <a:pPr/>
              <a:t>09/05/2023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530594C7-E932-495F-9735-2AA3D938C544}" type="slidenum">
              <a:rPr lang="fr-FR" smtClean="0"/>
              <a:pPr/>
              <a:t>‹N°›</a:t>
            </a:fld>
            <a:endParaRPr lang="fr-FR"/>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9E5F908E-11C6-47C0-AD02-933BDE3261FC}" type="datetimeFigureOut">
              <a:rPr lang="fr-FR" smtClean="0"/>
              <a:pPr/>
              <a:t>09/05/2023</a:t>
            </a:fld>
            <a:endParaRPr lang="fr-FR"/>
          </a:p>
        </p:txBody>
      </p:sp>
      <p:sp>
        <p:nvSpPr>
          <p:cNvPr id="13" name="Espace réservé du numéro de diapositive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30594C7-E932-495F-9735-2AA3D938C544}" type="slidenum">
              <a:rPr lang="fr-FR" smtClean="0"/>
              <a:pPr/>
              <a:t>‹N°›</a:t>
            </a:fld>
            <a:endParaRPr lang="fr-FR"/>
          </a:p>
        </p:txBody>
      </p:sp>
      <p:sp>
        <p:nvSpPr>
          <p:cNvPr id="14" name="Espace réservé du pied de page 13"/>
          <p:cNvSpPr>
            <a:spLocks noGrp="1"/>
          </p:cNvSpPr>
          <p:nvPr>
            <p:ph type="ftr" sz="quarter" idx="12"/>
          </p:nvPr>
        </p:nvSpPr>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609600"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844901"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8" name="Espace réservé de la date 7"/>
          <p:cNvSpPr>
            <a:spLocks noGrp="1"/>
          </p:cNvSpPr>
          <p:nvPr>
            <p:ph type="dt" sz="half" idx="15"/>
          </p:nvPr>
        </p:nvSpPr>
        <p:spPr/>
        <p:txBody>
          <a:bodyPr rtlCol="0"/>
          <a:lstStyle/>
          <a:p>
            <a:fld id="{9E5F908E-11C6-47C0-AD02-933BDE3261FC}" type="datetimeFigureOut">
              <a:rPr lang="fr-FR" smtClean="0"/>
              <a:pPr/>
              <a:t>09/05/2023</a:t>
            </a:fld>
            <a:endParaRPr lang="fr-FR"/>
          </a:p>
        </p:txBody>
      </p:sp>
      <p:sp>
        <p:nvSpPr>
          <p:cNvPr id="10" name="Espace réservé du numéro de diapositive 9"/>
          <p:cNvSpPr>
            <a:spLocks noGrp="1"/>
          </p:cNvSpPr>
          <p:nvPr>
            <p:ph type="sldNum" sz="quarter" idx="16"/>
          </p:nvPr>
        </p:nvSpPr>
        <p:spPr/>
        <p:txBody>
          <a:bodyPr rtlCol="0"/>
          <a:lstStyle/>
          <a:p>
            <a:fld id="{530594C7-E932-495F-9735-2AA3D938C544}" type="slidenum">
              <a:rPr lang="fr-FR" smtClean="0"/>
              <a:pPr/>
              <a:t>‹N°›</a:t>
            </a:fld>
            <a:endParaRPr lang="fr-FR"/>
          </a:p>
        </p:txBody>
      </p:sp>
      <p:sp>
        <p:nvSpPr>
          <p:cNvPr id="12" name="Espace réservé du pied de page 11"/>
          <p:cNvSpPr>
            <a:spLocks noGrp="1"/>
          </p:cNvSpPr>
          <p:nvPr>
            <p:ph type="ftr" sz="quarter" idx="17"/>
          </p:nvPr>
        </p:nvSpPr>
        <p:spPr/>
        <p:txBody>
          <a:bodyPr rtlCol="0"/>
          <a:lstStyle/>
          <a:p>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0"/>
            <a:ext cx="8153400" cy="869950"/>
          </a:xfrm>
        </p:spPr>
        <p:txBody>
          <a:bodyPr anchor="ctr"/>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609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800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5"/>
          </p:nvPr>
        </p:nvSpPr>
        <p:spPr/>
        <p:txBody>
          <a:bodyPr rtlCol="0"/>
          <a:lstStyle/>
          <a:p>
            <a:fld id="{9E5F908E-11C6-47C0-AD02-933BDE3261FC}" type="datetimeFigureOut">
              <a:rPr lang="fr-FR" smtClean="0"/>
              <a:pPr/>
              <a:t>09/05/2023</a:t>
            </a:fld>
            <a:endParaRPr lang="fr-FR"/>
          </a:p>
        </p:txBody>
      </p:sp>
      <p:sp>
        <p:nvSpPr>
          <p:cNvPr id="12" name="Espace réservé du numéro de diapositive 11"/>
          <p:cNvSpPr>
            <a:spLocks noGrp="1"/>
          </p:cNvSpPr>
          <p:nvPr>
            <p:ph type="sldNum" sz="quarter" idx="16"/>
          </p:nvPr>
        </p:nvSpPr>
        <p:spPr/>
        <p:txBody>
          <a:bodyPr rtlCol="0"/>
          <a:lstStyle/>
          <a:p>
            <a:fld id="{530594C7-E932-495F-9735-2AA3D938C544}" type="slidenum">
              <a:rPr lang="fr-FR" smtClean="0"/>
              <a:pPr/>
              <a:t>‹N°›</a:t>
            </a:fld>
            <a:endParaRPr lang="fr-FR"/>
          </a:p>
        </p:txBody>
      </p:sp>
      <p:sp>
        <p:nvSpPr>
          <p:cNvPr id="14" name="Espace réservé du pied de page 13"/>
          <p:cNvSpPr>
            <a:spLocks noGrp="1"/>
          </p:cNvSpPr>
          <p:nvPr>
            <p:ph type="ftr" sz="quarter" idx="17"/>
          </p:nvPr>
        </p:nvSpPr>
        <p:spPr/>
        <p:txBody>
          <a:bodyPr rtlCol="0"/>
          <a:lstStyle/>
          <a:p>
            <a:endParaRPr lang="fr-FR"/>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9E5F908E-11C6-47C0-AD02-933BDE3261FC}" type="datetimeFigureOut">
              <a:rPr lang="fr-FR" smtClean="0"/>
              <a:pPr/>
              <a:t>09/05/2023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lvl1pPr>
              <a:defRPr>
                <a:solidFill>
                  <a:srgbClr val="FFFFFF"/>
                </a:solidFill>
              </a:defRPr>
            </a:lvl1pPr>
          </a:lstStyle>
          <a:p>
            <a:fld id="{530594C7-E932-495F-9735-2AA3D938C54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E5F908E-11C6-47C0-AD02-933BDE3261FC}" type="datetimeFigureOut">
              <a:rPr lang="fr-FR" smtClean="0"/>
              <a:pPr/>
              <a:t>09/05/2023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0" y="6248400"/>
            <a:ext cx="533400" cy="381000"/>
          </a:xfrm>
        </p:spPr>
        <p:txBody>
          <a:bodyPr/>
          <a:lstStyle>
            <a:lvl1pPr>
              <a:defRPr>
                <a:solidFill>
                  <a:schemeClr val="tx2"/>
                </a:solidFill>
              </a:defRPr>
            </a:lvl1pPr>
          </a:lstStyle>
          <a:p>
            <a:fld id="{530594C7-E932-495F-9735-2AA3D938C54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8077200" cy="869950"/>
          </a:xfrm>
        </p:spPr>
        <p:txBody>
          <a:bodyPr anchor="ctr"/>
          <a:lstStyle>
            <a:lvl1pPr algn="l">
              <a:buNone/>
              <a:defRPr sz="4400" b="0"/>
            </a:lvl1p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9E5F908E-11C6-47C0-AD02-933BDE3261FC}" type="datetimeFigureOut">
              <a:rPr lang="fr-FR" smtClean="0"/>
              <a:pPr/>
              <a:t>09/05/2023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lvl1pPr>
              <a:defRPr>
                <a:solidFill>
                  <a:srgbClr val="FFFFFF"/>
                </a:solidFill>
              </a:defRPr>
            </a:lvl1pPr>
          </a:lstStyle>
          <a:p>
            <a:fld id="{530594C7-E932-495F-9735-2AA3D938C544}" type="slidenum">
              <a:rPr lang="fr-FR" smtClean="0"/>
              <a:pPr/>
              <a:t>‹N°›</a:t>
            </a:fld>
            <a:endParaRPr lang="fr-FR"/>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3">
        <a:schemeClr val="bg2"/>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fr-FR" smtClean="0"/>
              <a:t>Cliquez pour modifier le style du titre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e la date 11"/>
          <p:cNvSpPr>
            <a:spLocks noGrp="1"/>
          </p:cNvSpPr>
          <p:nvPr>
            <p:ph type="dt" sz="half" idx="10"/>
          </p:nvPr>
        </p:nvSpPr>
        <p:spPr>
          <a:xfrm>
            <a:off x="6248400" y="6248400"/>
            <a:ext cx="2667000" cy="365125"/>
          </a:xfrm>
        </p:spPr>
        <p:txBody>
          <a:bodyPr rtlCol="0"/>
          <a:lstStyle/>
          <a:p>
            <a:fld id="{9E5F908E-11C6-47C0-AD02-933BDE3261FC}" type="datetimeFigureOut">
              <a:rPr lang="fr-FR" smtClean="0"/>
              <a:pPr/>
              <a:t>09/05/2023</a:t>
            </a:fld>
            <a:endParaRPr lang="fr-FR"/>
          </a:p>
        </p:txBody>
      </p:sp>
      <p:sp>
        <p:nvSpPr>
          <p:cNvPr id="13" name="Espace réservé du numéro de diapositive 12"/>
          <p:cNvSpPr>
            <a:spLocks noGrp="1"/>
          </p:cNvSpPr>
          <p:nvPr>
            <p:ph type="sldNum" sz="quarter" idx="11"/>
          </p:nvPr>
        </p:nvSpPr>
        <p:spPr>
          <a:xfrm>
            <a:off x="0" y="4667249"/>
            <a:ext cx="1447800" cy="663578"/>
          </a:xfrm>
        </p:spPr>
        <p:txBody>
          <a:bodyPr rtlCol="0"/>
          <a:lstStyle>
            <a:lvl1pPr>
              <a:defRPr sz="2800"/>
            </a:lvl1pPr>
          </a:lstStyle>
          <a:p>
            <a:fld id="{530594C7-E932-495F-9735-2AA3D938C544}" type="slidenum">
              <a:rPr lang="fr-FR" smtClean="0"/>
              <a:pPr/>
              <a:t>‹N°›</a:t>
            </a:fld>
            <a:endParaRPr lang="fr-FR"/>
          </a:p>
        </p:txBody>
      </p:sp>
      <p:sp>
        <p:nvSpPr>
          <p:cNvPr id="14" name="Espace réservé du pied de page 13"/>
          <p:cNvSpPr>
            <a:spLocks noGrp="1"/>
          </p:cNvSpPr>
          <p:nvPr>
            <p:ph type="ftr" sz="quarter" idx="12"/>
          </p:nvPr>
        </p:nvSpPr>
        <p:spPr>
          <a:xfrm>
            <a:off x="1600200" y="6248206"/>
            <a:ext cx="4572000" cy="365125"/>
          </a:xfrm>
        </p:spPr>
        <p:txBody>
          <a:bodyPr rtlCol="0"/>
          <a:lstStyle/>
          <a:p>
            <a:endParaRPr lang="fr-FR"/>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fr-FR" smtClean="0"/>
              <a:t>Cliquez sur l'icône pour ajouter une image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228600"/>
            <a:ext cx="8153400" cy="990600"/>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E5F908E-11C6-47C0-AD02-933BDE3261FC}" type="datetimeFigureOut">
              <a:rPr lang="fr-FR" smtClean="0"/>
              <a:pPr/>
              <a:t>09/05/2023</a:t>
            </a:fld>
            <a:endParaRPr lang="fr-FR"/>
          </a:p>
        </p:txBody>
      </p:sp>
      <p:sp>
        <p:nvSpPr>
          <p:cNvPr id="3" name="Espace réservé du pied de page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r-F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30594C7-E932-495F-9735-2AA3D938C54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411760" y="2420888"/>
            <a:ext cx="6477000" cy="1828800"/>
          </a:xfrm>
        </p:spPr>
        <p:txBody>
          <a:bodyPr/>
          <a:lstStyle/>
          <a:p>
            <a:r>
              <a:rPr lang="fr-FR" dirty="0" smtClean="0"/>
              <a:t>Résultats du questionnaire</a:t>
            </a:r>
            <a:endParaRPr lang="fr-FR" dirty="0"/>
          </a:p>
        </p:txBody>
      </p:sp>
      <p:sp>
        <p:nvSpPr>
          <p:cNvPr id="3" name="Sous-titre 2"/>
          <p:cNvSpPr>
            <a:spLocks noGrp="1"/>
          </p:cNvSpPr>
          <p:nvPr>
            <p:ph type="subTitle" idx="1"/>
          </p:nvPr>
        </p:nvSpPr>
        <p:spPr/>
        <p:txBody>
          <a:bodyPr/>
          <a:lstStyle/>
          <a:p>
            <a:endParaRPr lang="fr-FR" dirty="0"/>
          </a:p>
        </p:txBody>
      </p:sp>
      <p:pic>
        <p:nvPicPr>
          <p:cNvPr id="4" name="Image 3" descr="Logo_RATC"/>
          <p:cNvPicPr/>
          <p:nvPr/>
        </p:nvPicPr>
        <p:blipFill>
          <a:blip r:embed="rId2" cstate="print"/>
          <a:srcRect/>
          <a:stretch>
            <a:fillRect/>
          </a:stretch>
        </p:blipFill>
        <p:spPr bwMode="auto">
          <a:xfrm>
            <a:off x="467544" y="692696"/>
            <a:ext cx="2336800" cy="1498600"/>
          </a:xfrm>
          <a:prstGeom prst="rect">
            <a:avLst/>
          </a:prstGeom>
          <a:noFill/>
          <a:ln w="9525">
            <a:noFill/>
            <a:miter lim="800000"/>
            <a:headEnd/>
            <a:tailEnd/>
          </a:ln>
        </p:spPr>
      </p:pic>
      <p:sp>
        <p:nvSpPr>
          <p:cNvPr id="30721" name="Rectangle 1"/>
          <p:cNvSpPr>
            <a:spLocks noChangeArrowheads="1"/>
          </p:cNvSpPr>
          <p:nvPr/>
        </p:nvSpPr>
        <p:spPr bwMode="auto">
          <a:xfrm>
            <a:off x="3131840" y="1124744"/>
            <a:ext cx="576064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Cambria" pitchFamily="18" charset="0"/>
                <a:ea typeface="Cambria" pitchFamily="18" charset="0"/>
                <a:cs typeface="Times New Roman" pitchFamily="18" charset="0"/>
              </a:rPr>
              <a:t>Journée annuelle d’échanges et formation 2023</a:t>
            </a:r>
            <a:endParaRPr kumimoji="0" lang="fr-FR"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1800" b="0" i="0" u="none" strike="noStrike" cap="none" normalizeH="0" baseline="0" dirty="0" smtClean="0">
                <a:ln>
                  <a:noFill/>
                </a:ln>
                <a:solidFill>
                  <a:schemeClr val="tx1"/>
                </a:solidFill>
                <a:effectLst/>
                <a:latin typeface="Cambria" pitchFamily="18" charset="0"/>
                <a:ea typeface="Cambria" pitchFamily="18" charset="0"/>
                <a:cs typeface="Times New Roman" pitchFamily="18" charset="0"/>
              </a:rPr>
              <a:t>Thème « FIN  de vie ou  FAIM de vie »</a:t>
            </a:r>
            <a:endParaRPr kumimoji="0" lang="fr-FR"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1400" b="0" i="0" u="none" strike="noStrike" cap="none" normalizeH="0" baseline="0" dirty="0" smtClean="0">
                <a:ln>
                  <a:noFill/>
                </a:ln>
                <a:solidFill>
                  <a:schemeClr val="tx1"/>
                </a:solidFill>
                <a:effectLst/>
                <a:latin typeface="Cambria" pitchFamily="18" charset="0"/>
                <a:ea typeface="Cambria" pitchFamily="18" charset="0"/>
                <a:cs typeface="Times New Roman" pitchFamily="18" charset="0"/>
              </a:rPr>
              <a:t>Le</a:t>
            </a:r>
            <a:r>
              <a:rPr kumimoji="0" lang="fr-FR" sz="1200" b="0" i="0" u="none" strike="noStrike" cap="none" normalizeH="0" baseline="0" dirty="0" smtClean="0">
                <a:ln>
                  <a:noFill/>
                </a:ln>
                <a:solidFill>
                  <a:schemeClr val="tx1"/>
                </a:solidFill>
                <a:effectLst/>
                <a:latin typeface="Cambria" pitchFamily="18" charset="0"/>
                <a:ea typeface="Cambria" pitchFamily="18" charset="0"/>
                <a:cs typeface="Times New Roman" pitchFamily="18" charset="0"/>
              </a:rPr>
              <a:t> </a:t>
            </a:r>
            <a:r>
              <a:rPr kumimoji="0" lang="fr-FR" sz="1800" b="0" i="0" u="none" strike="noStrike" cap="none" normalizeH="0" baseline="0" dirty="0" smtClean="0">
                <a:ln>
                  <a:noFill/>
                </a:ln>
                <a:solidFill>
                  <a:schemeClr val="tx1"/>
                </a:solidFill>
                <a:effectLst/>
                <a:latin typeface="Cambria" pitchFamily="18" charset="0"/>
                <a:ea typeface="Cambria" pitchFamily="18" charset="0"/>
                <a:cs typeface="Times New Roman" pitchFamily="18" charset="0"/>
              </a:rPr>
              <a:t>28 avril de 13H  à 17H 30</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Obstination - commentaires</a:t>
            </a:r>
            <a:endParaRPr lang="fr-FR" dirty="0"/>
          </a:p>
        </p:txBody>
      </p:sp>
      <p:sp>
        <p:nvSpPr>
          <p:cNvPr id="3" name="Espace réservé du contenu 2"/>
          <p:cNvSpPr>
            <a:spLocks noGrp="1"/>
          </p:cNvSpPr>
          <p:nvPr>
            <p:ph sz="quarter" idx="2"/>
          </p:nvPr>
        </p:nvSpPr>
        <p:spPr/>
        <p:txBody>
          <a:bodyPr>
            <a:normAutofit fontScale="85000" lnSpcReduction="10000"/>
          </a:bodyPr>
          <a:lstStyle/>
          <a:p>
            <a:r>
              <a:rPr lang="fr-FR" sz="2800" dirty="0" smtClean="0"/>
              <a:t>Cela permet de VIVRE même autrement et de profiter de beaux moments familiaux et amicaux</a:t>
            </a:r>
          </a:p>
          <a:p>
            <a:r>
              <a:rPr lang="fr-FR" sz="2800" dirty="0" smtClean="0"/>
              <a:t>non c’est un traitement comme un autre qui peut évoluer</a:t>
            </a:r>
          </a:p>
          <a:p>
            <a:r>
              <a:rPr lang="fr-FR" sz="2800" b="1" dirty="0" smtClean="0"/>
              <a:t>On ne peut pas laisser une personne mourir de soif ou de faim</a:t>
            </a:r>
          </a:p>
          <a:p>
            <a:endParaRPr lang="fr-FR" dirty="0"/>
          </a:p>
        </p:txBody>
      </p:sp>
      <p:sp>
        <p:nvSpPr>
          <p:cNvPr id="4" name="Espace réservé du contenu 3"/>
          <p:cNvSpPr>
            <a:spLocks noGrp="1"/>
          </p:cNvSpPr>
          <p:nvPr>
            <p:ph sz="quarter" idx="4"/>
          </p:nvPr>
        </p:nvSpPr>
        <p:spPr/>
        <p:txBody>
          <a:bodyPr>
            <a:normAutofit fontScale="70000" lnSpcReduction="20000"/>
          </a:bodyPr>
          <a:lstStyle/>
          <a:p>
            <a:r>
              <a:rPr lang="fr-FR" sz="3200" dirty="0" smtClean="0"/>
              <a:t>Le fait de ne plus se nourrir en autonomie pour moi c’est une obstination </a:t>
            </a:r>
            <a:r>
              <a:rPr lang="fr-FR" sz="3200" dirty="0" err="1" smtClean="0"/>
              <a:t>thérapeutqiue</a:t>
            </a:r>
            <a:r>
              <a:rPr lang="fr-FR" sz="3200" dirty="0" smtClean="0"/>
              <a:t> surtout si cela n’est pas réversible</a:t>
            </a:r>
          </a:p>
          <a:p>
            <a:pPr>
              <a:buNone/>
            </a:pPr>
            <a:r>
              <a:rPr lang="fr-FR" sz="3200" dirty="0" smtClean="0"/>
              <a:t> </a:t>
            </a:r>
          </a:p>
          <a:p>
            <a:r>
              <a:rPr lang="fr-FR" sz="3200" dirty="0" smtClean="0"/>
              <a:t>Il y a toujours un espoir</a:t>
            </a:r>
          </a:p>
          <a:p>
            <a:r>
              <a:rPr lang="fr-FR" sz="3200" dirty="0" smtClean="0"/>
              <a:t>Manger et boire sont des actes de plaisir. Et lorsque cela tombe dans le soin médical c’est de la survie artificielle</a:t>
            </a:r>
          </a:p>
          <a:p>
            <a:endParaRPr lang="fr-FR" sz="3200" dirty="0" smtClean="0"/>
          </a:p>
          <a:p>
            <a:endParaRPr lang="fr-FR" dirty="0"/>
          </a:p>
        </p:txBody>
      </p:sp>
      <p:sp>
        <p:nvSpPr>
          <p:cNvPr id="5" name="Espace réservé du texte 4"/>
          <p:cNvSpPr>
            <a:spLocks noGrp="1"/>
          </p:cNvSpPr>
          <p:nvPr>
            <p:ph type="body" sz="quarter" idx="1"/>
          </p:nvPr>
        </p:nvSpPr>
        <p:spPr/>
        <p:txBody>
          <a:bodyPr/>
          <a:lstStyle/>
          <a:p>
            <a:r>
              <a:rPr lang="fr-FR" dirty="0" smtClean="0"/>
              <a:t>Paroles de familles</a:t>
            </a:r>
            <a:endParaRPr lang="fr-FR" dirty="0"/>
          </a:p>
        </p:txBody>
      </p:sp>
      <p:sp>
        <p:nvSpPr>
          <p:cNvPr id="6" name="Espace réservé du texte 5"/>
          <p:cNvSpPr>
            <a:spLocks noGrp="1"/>
          </p:cNvSpPr>
          <p:nvPr>
            <p:ph type="body" sz="quarter" idx="3"/>
          </p:nvPr>
        </p:nvSpPr>
        <p:spPr/>
        <p:txBody>
          <a:bodyPr/>
          <a:lstStyle/>
          <a:p>
            <a:r>
              <a:rPr lang="fr-FR" dirty="0" smtClean="0"/>
              <a:t>Paroles de personnes handicapées</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858218"/>
          </a:xfrm>
        </p:spPr>
        <p:txBody>
          <a:bodyPr>
            <a:normAutofit fontScale="90000"/>
          </a:bodyPr>
          <a:lstStyle/>
          <a:p>
            <a:r>
              <a:rPr lang="fr-FR" sz="3600" b="1" dirty="0" smtClean="0"/>
              <a:t>Réponse à la demande de suicide assisté par les personnes conscientes en situation de handicap sans qu’elles soient en fin de vie?</a:t>
            </a:r>
            <a:r>
              <a:rPr lang="fr-FR" dirty="0" smtClean="0"/>
              <a:t/>
            </a:r>
            <a:br>
              <a:rPr lang="fr-FR" dirty="0" smtClean="0"/>
            </a:br>
            <a:endParaRPr lang="fr-FR" dirty="0"/>
          </a:p>
        </p:txBody>
      </p:sp>
      <p:sp>
        <p:nvSpPr>
          <p:cNvPr id="3" name="Espace réservé du contenu 2"/>
          <p:cNvSpPr>
            <a:spLocks noGrp="1"/>
          </p:cNvSpPr>
          <p:nvPr>
            <p:ph sz="quarter" idx="1"/>
          </p:nvPr>
        </p:nvSpPr>
        <p:spPr>
          <a:xfrm>
            <a:off x="457200" y="2420888"/>
            <a:ext cx="8229600" cy="3705275"/>
          </a:xfrm>
        </p:spPr>
        <p:txBody>
          <a:bodyPr>
            <a:normAutofit fontScale="92500" lnSpcReduction="10000"/>
          </a:bodyPr>
          <a:lstStyle/>
          <a:p>
            <a:pPr lvl="0"/>
            <a:r>
              <a:rPr lang="fr-FR" dirty="0" smtClean="0"/>
              <a:t>Pour les soignants : 10/15 répondent oui. 3 répondent non et 2 ne peuvent pas répondre. Notion de liberté individuelle</a:t>
            </a:r>
          </a:p>
          <a:p>
            <a:pPr lvl="0"/>
            <a:r>
              <a:rPr lang="fr-FR" dirty="0" smtClean="0"/>
              <a:t>Les représentants de familles sont partagés : 2 pour et 2 contre, 1 sans réponse. Commentaire: il ne peut pas y avoir de réponse aussi tranchée</a:t>
            </a:r>
          </a:p>
          <a:p>
            <a:pPr lvl="0"/>
            <a:r>
              <a:rPr lang="fr-FR" dirty="0" smtClean="0"/>
              <a:t>Les personnes handicapées sont partagées aussi : 3/5 répondent oui . Commentaire: la fin de notre vie nous appartient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000" b="1" dirty="0" smtClean="0"/>
              <a:t>Peut on prendre en compte la demande d’arrêt de soin exprimée par les proches</a:t>
            </a:r>
            <a:r>
              <a:rPr lang="fr-FR" dirty="0" smtClean="0"/>
              <a:t> </a:t>
            </a:r>
            <a:endParaRPr lang="fr-FR" dirty="0"/>
          </a:p>
        </p:txBody>
      </p:sp>
      <p:sp>
        <p:nvSpPr>
          <p:cNvPr id="3" name="Espace réservé du contenu 2"/>
          <p:cNvSpPr>
            <a:spLocks noGrp="1"/>
          </p:cNvSpPr>
          <p:nvPr>
            <p:ph sz="quarter" idx="1"/>
          </p:nvPr>
        </p:nvSpPr>
        <p:spPr/>
        <p:txBody>
          <a:bodyPr>
            <a:normAutofit fontScale="92500" lnSpcReduction="20000"/>
          </a:bodyPr>
          <a:lstStyle/>
          <a:p>
            <a:r>
              <a:rPr lang="fr-FR" b="1" dirty="0" smtClean="0"/>
              <a:t>Pour les personnes en état de conscience altérée  qui ne sont pas en fin de vie et qui n’ont pas laissé de directives anticipées  mais dont l’état nécessite par exemple une trachéostomie (présence d’une canule dans la trachée  pour permettre la respiration), une alimentation artificielle par sonde </a:t>
            </a:r>
          </a:p>
          <a:p>
            <a:pPr lvl="0"/>
            <a:r>
              <a:rPr lang="fr-FR" b="1" dirty="0" smtClean="0">
                <a:solidFill>
                  <a:srgbClr val="FF0000"/>
                </a:solidFill>
              </a:rPr>
              <a:t>Pour les soignants</a:t>
            </a:r>
            <a:r>
              <a:rPr lang="fr-FR" dirty="0" smtClean="0"/>
              <a:t> : 8/14 répondent oui. 4 répondent non et 3 ne peuvent pas répondre</a:t>
            </a:r>
          </a:p>
          <a:p>
            <a:r>
              <a:rPr lang="fr-FR" b="1" dirty="0" smtClean="0">
                <a:solidFill>
                  <a:srgbClr val="FF0000"/>
                </a:solidFill>
              </a:rPr>
              <a:t>Les personnes handicapées </a:t>
            </a:r>
            <a:r>
              <a:rPr lang="fr-FR" dirty="0" smtClean="0"/>
              <a:t>sont partagées : 3/5 répondent oui les 2 autres répondent non</a:t>
            </a:r>
          </a:p>
          <a:p>
            <a:pPr lvl="0"/>
            <a:r>
              <a:rPr lang="fr-FR" b="1" dirty="0" smtClean="0">
                <a:solidFill>
                  <a:srgbClr val="FF0000"/>
                </a:solidFill>
              </a:rPr>
              <a:t>Les représentants de familles </a:t>
            </a:r>
            <a:r>
              <a:rPr lang="fr-FR" dirty="0" smtClean="0"/>
              <a:t>sont  moins assurées : 3 contre, les 2 autres ne se prononcent pas</a:t>
            </a:r>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Prise en compte d’un arrêt de soins demandé par les proches</a:t>
            </a:r>
            <a:endParaRPr lang="fr-FR" dirty="0"/>
          </a:p>
        </p:txBody>
      </p:sp>
      <p:sp>
        <p:nvSpPr>
          <p:cNvPr id="6" name="Espace réservé du contenu 5"/>
          <p:cNvSpPr>
            <a:spLocks noGrp="1"/>
          </p:cNvSpPr>
          <p:nvPr>
            <p:ph sz="quarter" idx="2"/>
          </p:nvPr>
        </p:nvSpPr>
        <p:spPr>
          <a:xfrm>
            <a:off x="457200" y="2556594"/>
            <a:ext cx="4040188" cy="3951288"/>
          </a:xfrm>
        </p:spPr>
        <p:txBody>
          <a:bodyPr/>
          <a:lstStyle/>
          <a:p>
            <a:r>
              <a:rPr lang="fr-FR" dirty="0" smtClean="0"/>
              <a:t>La vie mérite d’être vécue</a:t>
            </a:r>
          </a:p>
          <a:p>
            <a:r>
              <a:rPr lang="fr-FR" dirty="0" smtClean="0"/>
              <a:t>Nous n’avons pas le droit de choisir</a:t>
            </a:r>
          </a:p>
          <a:p>
            <a:r>
              <a:rPr lang="fr-FR" dirty="0" smtClean="0"/>
              <a:t>Il est inhumain de laisser une telle décision à l’entourage.</a:t>
            </a:r>
          </a:p>
          <a:p>
            <a:endParaRPr lang="fr-FR" dirty="0"/>
          </a:p>
        </p:txBody>
      </p:sp>
      <p:sp>
        <p:nvSpPr>
          <p:cNvPr id="8" name="Espace réservé du contenu 7"/>
          <p:cNvSpPr>
            <a:spLocks noGrp="1"/>
          </p:cNvSpPr>
          <p:nvPr>
            <p:ph sz="quarter" idx="4"/>
          </p:nvPr>
        </p:nvSpPr>
        <p:spPr>
          <a:xfrm>
            <a:off x="4645025" y="2556594"/>
            <a:ext cx="4041775" cy="3951288"/>
          </a:xfrm>
        </p:spPr>
        <p:txBody>
          <a:bodyPr>
            <a:normAutofit lnSpcReduction="10000"/>
          </a:bodyPr>
          <a:lstStyle/>
          <a:p>
            <a:r>
              <a:rPr lang="fr-FR" dirty="0" smtClean="0"/>
              <a:t>Une décision conjointe médecins/proches doit permettre de faire cesser une vie artificielle</a:t>
            </a:r>
          </a:p>
          <a:p>
            <a:r>
              <a:rPr lang="fr-FR" dirty="0" smtClean="0"/>
              <a:t>La famille est consciente de l’état de la personne et c’est elle qui doit décider.</a:t>
            </a:r>
            <a:endParaRPr lang="fr-FR" dirty="0"/>
          </a:p>
        </p:txBody>
      </p:sp>
      <p:sp>
        <p:nvSpPr>
          <p:cNvPr id="5" name="Espace réservé du texte 4"/>
          <p:cNvSpPr>
            <a:spLocks noGrp="1"/>
          </p:cNvSpPr>
          <p:nvPr>
            <p:ph type="body" sz="quarter" idx="1"/>
          </p:nvPr>
        </p:nvSpPr>
        <p:spPr>
          <a:xfrm>
            <a:off x="457200" y="1916832"/>
            <a:ext cx="4040188" cy="639762"/>
          </a:xfrm>
        </p:spPr>
        <p:txBody>
          <a:bodyPr/>
          <a:lstStyle/>
          <a:p>
            <a:r>
              <a:rPr lang="fr-FR" dirty="0" smtClean="0"/>
              <a:t>Paroles de Familles</a:t>
            </a:r>
            <a:endParaRPr lang="fr-FR" dirty="0"/>
          </a:p>
        </p:txBody>
      </p:sp>
      <p:sp>
        <p:nvSpPr>
          <p:cNvPr id="7" name="Espace réservé du texte 6"/>
          <p:cNvSpPr>
            <a:spLocks noGrp="1"/>
          </p:cNvSpPr>
          <p:nvPr>
            <p:ph type="body" sz="quarter" idx="3"/>
          </p:nvPr>
        </p:nvSpPr>
        <p:spPr>
          <a:xfrm>
            <a:off x="4645025" y="1916832"/>
            <a:ext cx="4041775" cy="639762"/>
          </a:xfrm>
        </p:spPr>
        <p:txBody>
          <a:bodyPr>
            <a:normAutofit/>
          </a:bodyPr>
          <a:lstStyle/>
          <a:p>
            <a:r>
              <a:rPr lang="fr-FR" dirty="0" smtClean="0"/>
              <a:t>Paroles de personnes handicapées</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b="1" dirty="0" smtClean="0"/>
              <a:t>Avez vous parfois pensé que certaines personnes en situation de handicap avaient fait le choix de mourir </a:t>
            </a:r>
            <a:endParaRPr lang="fr-FR" sz="2800" b="1" dirty="0"/>
          </a:p>
        </p:txBody>
      </p:sp>
      <p:sp>
        <p:nvSpPr>
          <p:cNvPr id="3" name="Espace réservé du contenu 2"/>
          <p:cNvSpPr>
            <a:spLocks noGrp="1"/>
          </p:cNvSpPr>
          <p:nvPr>
            <p:ph sz="quarter" idx="1"/>
          </p:nvPr>
        </p:nvSpPr>
        <p:spPr/>
        <p:txBody>
          <a:bodyPr>
            <a:normAutofit fontScale="85000" lnSpcReduction="20000"/>
          </a:bodyPr>
          <a:lstStyle/>
          <a:p>
            <a:pPr lvl="0"/>
            <a:r>
              <a:rPr lang="fr-FR" dirty="0" smtClean="0"/>
              <a:t>Pour les soignants : 11/14 répondent oui. 2 répondent non et 2 ne peuvent pas répondre</a:t>
            </a:r>
          </a:p>
          <a:p>
            <a:pPr lvl="0"/>
            <a:r>
              <a:rPr lang="fr-FR" dirty="0" smtClean="0"/>
              <a:t>Les représentants de familles répondent oui avec des exemples</a:t>
            </a:r>
          </a:p>
          <a:p>
            <a:pPr lvl="0"/>
            <a:r>
              <a:rPr lang="fr-FR" dirty="0" smtClean="0"/>
              <a:t>Les personnes handicapées sont moins assurées : 3/5 répondent oui </a:t>
            </a:r>
          </a:p>
          <a:p>
            <a:pPr lvl="0"/>
            <a:endParaRPr lang="fr-FR" dirty="0" smtClean="0"/>
          </a:p>
          <a:p>
            <a:r>
              <a:rPr lang="fr-FR" b="1" dirty="0" smtClean="0"/>
              <a:t>Avez vous été confronté à des demandes particulières de personnes </a:t>
            </a:r>
            <a:r>
              <a:rPr lang="fr-FR" b="1" dirty="0" err="1" smtClean="0"/>
              <a:t>cérébro</a:t>
            </a:r>
            <a:r>
              <a:rPr lang="fr-FR" b="1" dirty="0" smtClean="0"/>
              <a:t> lésées ou de leur entourage concernant  un  accompagnement  de fin de vie ?</a:t>
            </a:r>
          </a:p>
          <a:p>
            <a:r>
              <a:rPr lang="fr-FR" dirty="0" smtClean="0"/>
              <a:t>	Les soignants y ont été confrontés 8 fois/15 avec 6 fois une décision prise en équipe. </a:t>
            </a:r>
          </a:p>
          <a:p>
            <a:pPr>
              <a:buNone/>
            </a:pP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0"/>
            <a:ext cx="8229600" cy="1143000"/>
          </a:xfrm>
        </p:spPr>
        <p:txBody>
          <a:bodyPr>
            <a:noAutofit/>
          </a:bodyPr>
          <a:lstStyle/>
          <a:p>
            <a:r>
              <a:rPr lang="fr-FR" sz="2800" b="1" dirty="0" smtClean="0"/>
              <a:t>facteurs personnels pouvant diminuer l’envie de vivre chez une personne </a:t>
            </a:r>
            <a:r>
              <a:rPr lang="fr-FR" sz="2800" b="1" dirty="0" smtClean="0"/>
              <a:t>en situation de handicap</a:t>
            </a:r>
            <a:r>
              <a:rPr lang="fr-FR" sz="2800" b="1" dirty="0" smtClean="0"/>
              <a:t/>
            </a:r>
            <a:br>
              <a:rPr lang="fr-FR" sz="2800" b="1" dirty="0" smtClean="0"/>
            </a:br>
            <a:r>
              <a:rPr lang="fr-FR" sz="2800" b="1" dirty="0" smtClean="0"/>
              <a:t>1- avis des soignants</a:t>
            </a:r>
            <a:endParaRPr lang="fr-FR" sz="3600" dirty="0"/>
          </a:p>
        </p:txBody>
      </p:sp>
      <p:graphicFrame>
        <p:nvGraphicFramePr>
          <p:cNvPr id="6" name="Espace réservé du contenu 5"/>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88640"/>
            <a:ext cx="8153400" cy="990600"/>
          </a:xfrm>
        </p:spPr>
        <p:txBody>
          <a:bodyPr>
            <a:noAutofit/>
          </a:bodyPr>
          <a:lstStyle/>
          <a:p>
            <a:r>
              <a:rPr lang="fr-FR" sz="2800" b="1" dirty="0" smtClean="0"/>
              <a:t>facteurs personnels pouvant diminuer l’envie de vivre chez une personne </a:t>
            </a:r>
            <a:r>
              <a:rPr lang="fr-FR" sz="2800" b="1" dirty="0" smtClean="0"/>
              <a:t>en situation de handicap</a:t>
            </a:r>
            <a:r>
              <a:rPr lang="fr-FR" sz="2800" b="1" dirty="0" smtClean="0"/>
              <a:t/>
            </a:r>
            <a:br>
              <a:rPr lang="fr-FR" sz="2800" b="1" dirty="0" smtClean="0"/>
            </a:br>
            <a:r>
              <a:rPr lang="fr-FR" sz="2800" b="1" dirty="0" smtClean="0"/>
              <a:t>2- avis de personnes handicapées</a:t>
            </a:r>
            <a:endParaRPr lang="fr-FR" sz="2800" dirty="0"/>
          </a:p>
        </p:txBody>
      </p:sp>
      <p:graphicFrame>
        <p:nvGraphicFramePr>
          <p:cNvPr id="6" name="Espace réservé du contenu 5"/>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88640"/>
            <a:ext cx="8153400" cy="990600"/>
          </a:xfrm>
        </p:spPr>
        <p:txBody>
          <a:bodyPr>
            <a:noAutofit/>
          </a:bodyPr>
          <a:lstStyle/>
          <a:p>
            <a:r>
              <a:rPr lang="fr-FR" sz="2800" b="1" dirty="0" smtClean="0"/>
              <a:t>facteurs personnels pouvant diminuer l’envie de vivre chez une personne </a:t>
            </a:r>
            <a:r>
              <a:rPr lang="fr-FR" sz="2800" b="1" dirty="0" smtClean="0"/>
              <a:t>en situation de handicap</a:t>
            </a:r>
            <a:r>
              <a:rPr lang="fr-FR" sz="2800" b="1" dirty="0" smtClean="0"/>
              <a:t/>
            </a:r>
            <a:br>
              <a:rPr lang="fr-FR" sz="2800" b="1" dirty="0" smtClean="0"/>
            </a:br>
            <a:r>
              <a:rPr lang="fr-FR" sz="2800" b="1" dirty="0" smtClean="0"/>
              <a:t>3- avis de familles</a:t>
            </a:r>
            <a:endParaRPr lang="fr-FR" sz="2800" dirty="0"/>
          </a:p>
        </p:txBody>
      </p:sp>
      <p:graphicFrame>
        <p:nvGraphicFramePr>
          <p:cNvPr id="5" name="Espace réservé du contenu 3"/>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Facteurs pouvant diminuer l’envie de vivre (commentaires)</a:t>
            </a:r>
            <a:endParaRPr lang="fr-FR" dirty="0"/>
          </a:p>
        </p:txBody>
      </p:sp>
      <p:sp>
        <p:nvSpPr>
          <p:cNvPr id="3" name="Espace réservé du contenu 2"/>
          <p:cNvSpPr>
            <a:spLocks noGrp="1"/>
          </p:cNvSpPr>
          <p:nvPr>
            <p:ph sz="quarter" idx="1"/>
          </p:nvPr>
        </p:nvSpPr>
        <p:spPr/>
        <p:txBody>
          <a:bodyPr>
            <a:normAutofit fontScale="85000" lnSpcReduction="10000"/>
          </a:bodyPr>
          <a:lstStyle/>
          <a:p>
            <a:r>
              <a:rPr lang="fr-FR" dirty="0" smtClean="0"/>
              <a:t>cette question est très personnelle. Je ne peux pas répondre à la place d’une personne en situation de handicap. Chaque personne est différente : pour certains, la douleur sera insurmontable, pour d’autres, ce sera de ne plus marcher… L’importance qu’on accorde à chacune de nos capacités est très variable en fonction de notre identité. </a:t>
            </a:r>
          </a:p>
          <a:p>
            <a:r>
              <a:rPr lang="fr-FR" dirty="0" smtClean="0"/>
              <a:t>tout dépend de l’histoire de chacun, des différents deuils qu’ils ont eu à faire avant. </a:t>
            </a:r>
          </a:p>
          <a:p>
            <a:r>
              <a:rPr lang="fr-FR" dirty="0" smtClean="0"/>
              <a:t>- rajouter</a:t>
            </a:r>
          </a:p>
          <a:p>
            <a:pPr lvl="1"/>
            <a:r>
              <a:rPr lang="fr-FR" dirty="0" smtClean="0"/>
              <a:t>Perdre la musique pour un musicien</a:t>
            </a:r>
          </a:p>
          <a:p>
            <a:pPr lvl="1"/>
            <a:r>
              <a:rPr lang="fr-FR" dirty="0" smtClean="0"/>
              <a:t>La dépression</a:t>
            </a:r>
          </a:p>
          <a:p>
            <a:pPr lvl="1"/>
            <a:r>
              <a:rPr lang="fr-FR" dirty="0" smtClean="0"/>
              <a:t>Une modification totale ou partielle de la personnalité</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b="1" dirty="0" smtClean="0"/>
              <a:t>facteurs pouvant influencer favorablement la faim de vie d’une personne </a:t>
            </a:r>
            <a:r>
              <a:rPr lang="fr-FR" sz="2800" b="1" dirty="0" smtClean="0"/>
              <a:t>en situation de handicap</a:t>
            </a:r>
            <a:r>
              <a:rPr lang="fr-FR" sz="3200" dirty="0" smtClean="0"/>
              <a:t/>
            </a:r>
            <a:br>
              <a:rPr lang="fr-FR" sz="3200" dirty="0" smtClean="0"/>
            </a:br>
            <a:r>
              <a:rPr lang="fr-FR" sz="3200" dirty="0" smtClean="0"/>
              <a:t>1- avis des soignants</a:t>
            </a:r>
            <a:endParaRPr lang="fr-FR" sz="3200" dirty="0"/>
          </a:p>
        </p:txBody>
      </p:sp>
      <p:graphicFrame>
        <p:nvGraphicFramePr>
          <p:cNvPr id="4" name="Espace réservé du contenu 3"/>
          <p:cNvGraphicFramePr>
            <a:graphicFrameLocks noGrp="1"/>
          </p:cNvGraphicFramePr>
          <p:nvPr>
            <p:ph sz="quarter" idx="1"/>
          </p:nvPr>
        </p:nvGraphicFramePr>
        <p:xfrm>
          <a:off x="179512" y="1600200"/>
          <a:ext cx="8784976" cy="492514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Réponses aux questionnaires</a:t>
            </a:r>
            <a:endParaRPr lang="fr-FR" dirty="0"/>
          </a:p>
        </p:txBody>
      </p:sp>
      <p:sp>
        <p:nvSpPr>
          <p:cNvPr id="3" name="Espace réservé du contenu 2"/>
          <p:cNvSpPr>
            <a:spLocks noGrp="1"/>
          </p:cNvSpPr>
          <p:nvPr>
            <p:ph sz="quarter" idx="1"/>
          </p:nvPr>
        </p:nvSpPr>
        <p:spPr/>
        <p:txBody>
          <a:bodyPr/>
          <a:lstStyle/>
          <a:p>
            <a:r>
              <a:rPr lang="fr-FR" dirty="0" smtClean="0"/>
              <a:t>Au total</a:t>
            </a:r>
          </a:p>
          <a:p>
            <a:pPr lvl="0"/>
            <a:r>
              <a:rPr lang="fr-FR" dirty="0" smtClean="0"/>
              <a:t>15 réponses de soignants de 26 à 68 ans (âge médian 39 ans)</a:t>
            </a:r>
          </a:p>
          <a:p>
            <a:pPr lvl="0"/>
            <a:r>
              <a:rPr lang="fr-FR" dirty="0" smtClean="0"/>
              <a:t>5 réponses de familles (aidants de 51 à 70 ans)</a:t>
            </a:r>
          </a:p>
          <a:p>
            <a:pPr lvl="0"/>
            <a:r>
              <a:rPr lang="fr-FR" dirty="0" smtClean="0"/>
              <a:t>5 réponses de personnes en situation de handicap (35 à 64 ans )</a:t>
            </a:r>
          </a:p>
          <a:p>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88640"/>
            <a:ext cx="8153400" cy="990600"/>
          </a:xfrm>
        </p:spPr>
        <p:txBody>
          <a:bodyPr>
            <a:noAutofit/>
          </a:bodyPr>
          <a:lstStyle/>
          <a:p>
            <a:r>
              <a:rPr lang="fr-FR" sz="2800" b="1" dirty="0" smtClean="0"/>
              <a:t>facteurs pouvant influencer favorablement la faim de vie d’une personne </a:t>
            </a:r>
            <a:r>
              <a:rPr lang="fr-FR" sz="2800" b="1" dirty="0" smtClean="0"/>
              <a:t>en situation de handicap</a:t>
            </a:r>
            <a:r>
              <a:rPr lang="fr-FR" sz="2800" dirty="0" smtClean="0"/>
              <a:t/>
            </a:r>
            <a:br>
              <a:rPr lang="fr-FR" sz="2800" dirty="0" smtClean="0"/>
            </a:br>
            <a:r>
              <a:rPr lang="fr-FR" sz="2800" dirty="0" smtClean="0"/>
              <a:t>2- avis de personnes handicapées</a:t>
            </a:r>
            <a:endParaRPr lang="fr-FR" sz="2800" dirty="0"/>
          </a:p>
        </p:txBody>
      </p:sp>
      <p:graphicFrame>
        <p:nvGraphicFramePr>
          <p:cNvPr id="6" name="Espace réservé du contenu 5"/>
          <p:cNvGraphicFramePr>
            <a:graphicFrameLocks noGrp="1"/>
          </p:cNvGraphicFramePr>
          <p:nvPr>
            <p:ph sz="quarter" idx="1"/>
          </p:nvPr>
        </p:nvGraphicFramePr>
        <p:xfrm>
          <a:off x="457200" y="1600200"/>
          <a:ext cx="8435280" cy="48531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188640"/>
            <a:ext cx="8153400" cy="990600"/>
          </a:xfrm>
        </p:spPr>
        <p:txBody>
          <a:bodyPr>
            <a:noAutofit/>
          </a:bodyPr>
          <a:lstStyle/>
          <a:p>
            <a:r>
              <a:rPr lang="fr-FR" sz="2800" b="1" dirty="0" smtClean="0"/>
              <a:t>facteurs pouvant influencer favorablement la faim de vie d’une personne handicapée</a:t>
            </a:r>
            <a:r>
              <a:rPr lang="fr-FR" sz="2800" dirty="0" smtClean="0"/>
              <a:t/>
            </a:r>
            <a:br>
              <a:rPr lang="fr-FR" sz="2800" dirty="0" smtClean="0"/>
            </a:br>
            <a:r>
              <a:rPr lang="fr-FR" sz="2800" dirty="0" smtClean="0"/>
              <a:t>2- avis de familles</a:t>
            </a:r>
            <a:endParaRPr lang="fr-FR" sz="2800" dirty="0"/>
          </a:p>
        </p:txBody>
      </p:sp>
      <p:graphicFrame>
        <p:nvGraphicFramePr>
          <p:cNvPr id="5" name="Espace réservé du contenu 4"/>
          <p:cNvGraphicFramePr>
            <a:graphicFrameLocks noGrp="1"/>
          </p:cNvGraphicFramePr>
          <p:nvPr>
            <p:ph sz="quarter" idx="1"/>
          </p:nvPr>
        </p:nvGraphicFramePr>
        <p:xfrm>
          <a:off x="457200" y="1600200"/>
          <a:ext cx="8507288" cy="48531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Réponses de familles</a:t>
            </a:r>
            <a:endParaRPr lang="fr-FR" dirty="0"/>
          </a:p>
        </p:txBody>
      </p:sp>
      <p:sp>
        <p:nvSpPr>
          <p:cNvPr id="3" name="Espace réservé du contenu 2"/>
          <p:cNvSpPr>
            <a:spLocks noGrp="1"/>
          </p:cNvSpPr>
          <p:nvPr>
            <p:ph sz="quarter" idx="1"/>
          </p:nvPr>
        </p:nvSpPr>
        <p:spPr/>
        <p:txBody>
          <a:bodyPr>
            <a:normAutofit/>
          </a:bodyPr>
          <a:lstStyle/>
          <a:p>
            <a:r>
              <a:rPr lang="fr-FR" dirty="0" smtClean="0"/>
              <a:t>Nécessité d’avoir un lieu d’écoute car quelquefois la famille aura plus de difficulté à accepter le handicap de son parent</a:t>
            </a:r>
          </a:p>
          <a:p>
            <a:r>
              <a:rPr lang="fr-FR" dirty="0" smtClean="0"/>
              <a:t>il me semble très difficile de répondre au dernier questionnaire. L'</a:t>
            </a:r>
            <a:r>
              <a:rPr lang="fr-FR" dirty="0" err="1" smtClean="0"/>
              <a:t>anosognosie</a:t>
            </a:r>
            <a:r>
              <a:rPr lang="fr-FR" dirty="0" smtClean="0"/>
              <a:t> et le fait de ne plus être celui d'avant ajoutés à l'instinct de survie me semblent être une éventualité d'approche de la résurgence.</a:t>
            </a:r>
          </a:p>
          <a:p>
            <a:r>
              <a:rPr lang="fr-FR" dirty="0" smtClean="0"/>
              <a:t>Importance pour la famille de ne pas rester </a:t>
            </a:r>
            <a:r>
              <a:rPr lang="fr-FR" dirty="0" smtClean="0"/>
              <a:t>isolée.</a:t>
            </a:r>
            <a:endParaRPr lang="fr-FR" dirty="0" smtClean="0"/>
          </a:p>
          <a:p>
            <a:endParaRPr lang="fr-F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Réponses autres</a:t>
            </a:r>
            <a:endParaRPr lang="fr-FR" dirty="0"/>
          </a:p>
        </p:txBody>
      </p:sp>
      <p:sp>
        <p:nvSpPr>
          <p:cNvPr id="3" name="Espace réservé du contenu 2"/>
          <p:cNvSpPr>
            <a:spLocks noGrp="1"/>
          </p:cNvSpPr>
          <p:nvPr>
            <p:ph sz="quarter" idx="1"/>
          </p:nvPr>
        </p:nvSpPr>
        <p:spPr/>
        <p:txBody>
          <a:bodyPr>
            <a:normAutofit lnSpcReduction="10000"/>
          </a:bodyPr>
          <a:lstStyle/>
          <a:p>
            <a:r>
              <a:rPr lang="fr-FR" dirty="0" smtClean="0"/>
              <a:t>Soignants</a:t>
            </a:r>
          </a:p>
          <a:p>
            <a:pPr lvl="1"/>
            <a:r>
              <a:rPr lang="fr-FR" dirty="0" smtClean="0"/>
              <a:t>A travers des activités de bénévolat, par exemple, nous pouvons observer que la notion d’ »utilité » est aussi un facteur essentiel.</a:t>
            </a:r>
          </a:p>
          <a:p>
            <a:pPr lvl="1"/>
            <a:r>
              <a:rPr lang="fr-FR" dirty="0" smtClean="0"/>
              <a:t>Se sentir aimer</a:t>
            </a:r>
          </a:p>
          <a:p>
            <a:r>
              <a:rPr lang="fr-FR" dirty="0" smtClean="0"/>
              <a:t>Personnes handicapées</a:t>
            </a:r>
          </a:p>
          <a:p>
            <a:pPr lvl="1"/>
            <a:r>
              <a:rPr lang="fr-FR" dirty="0" smtClean="0"/>
              <a:t>A travers des activités de bénévolat, par exemple, nous pouvons observer que la notion d’ »utilité » est aussi un facteur essentiel.</a:t>
            </a:r>
          </a:p>
          <a:p>
            <a:pPr lvl="1"/>
            <a:r>
              <a:rPr lang="fr-FR" dirty="0" smtClean="0"/>
              <a:t>Se sentir aimer et utile</a:t>
            </a:r>
          </a:p>
          <a:p>
            <a:pPr lvl="1">
              <a:buNone/>
            </a:pPr>
            <a:endParaRPr lang="fr-FR" dirty="0" smtClean="0"/>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sz="quarter" idx="1"/>
          </p:nvPr>
        </p:nvSpPr>
        <p:spPr/>
        <p:txBody>
          <a:bodyPr/>
          <a:lstStyle/>
          <a:p>
            <a:r>
              <a:rPr lang="fr-FR" dirty="0" smtClean="0"/>
              <a:t>Merci à tous ceux qui nous ont répondu malgré la difficulté que vous avez souligné de répondre </a:t>
            </a:r>
            <a:r>
              <a:rPr lang="fr-FR" dirty="0" smtClean="0"/>
              <a:t>précisément </a:t>
            </a:r>
            <a:r>
              <a:rPr lang="fr-FR" dirty="0" smtClean="0"/>
              <a:t>à des questions en « oui » ou « non »</a:t>
            </a:r>
          </a:p>
          <a:p>
            <a:r>
              <a:rPr lang="fr-FR" dirty="0" smtClean="0"/>
              <a:t>Merci à tous ces commentaires qui ont enrichi notre réflexion.</a:t>
            </a:r>
          </a:p>
          <a:p>
            <a:endParaRPr lang="fr-FR" dirty="0" smtClean="0"/>
          </a:p>
          <a:p>
            <a:r>
              <a:rPr lang="fr-FR" dirty="0" smtClean="0"/>
              <a:t>Ce questionnaire était bien anonyme. Les réponses ont juste été </a:t>
            </a:r>
            <a:r>
              <a:rPr lang="fr-FR" dirty="0" smtClean="0"/>
              <a:t>triées </a:t>
            </a:r>
            <a:r>
              <a:rPr lang="fr-FR" dirty="0" smtClean="0"/>
              <a:t>en trois groupes que nous vous avons présentés.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67544" y="260648"/>
            <a:ext cx="8229600" cy="1143000"/>
          </a:xfrm>
        </p:spPr>
        <p:txBody>
          <a:bodyPr>
            <a:normAutofit fontScale="90000"/>
          </a:bodyPr>
          <a:lstStyle/>
          <a:p>
            <a:r>
              <a:rPr lang="fr-FR" sz="4000" b="1" dirty="0" smtClean="0"/>
              <a:t>Connaissez-vous la loi </a:t>
            </a:r>
            <a:r>
              <a:rPr lang="fr-FR" sz="4000" b="1" dirty="0" err="1" smtClean="0"/>
              <a:t>Claeys</a:t>
            </a:r>
            <a:r>
              <a:rPr lang="fr-FR" sz="4000" b="1" dirty="0" smtClean="0"/>
              <a:t>-</a:t>
            </a:r>
            <a:r>
              <a:rPr lang="fr-FR" sz="4000" b="1" dirty="0" err="1" smtClean="0"/>
              <a:t>Leonetti</a:t>
            </a:r>
            <a:r>
              <a:rPr lang="fr-FR" sz="4000" b="1" dirty="0" smtClean="0"/>
              <a:t> ?</a:t>
            </a:r>
            <a:r>
              <a:rPr lang="fr-FR" dirty="0" smtClean="0"/>
              <a:t/>
            </a:r>
            <a:br>
              <a:rPr lang="fr-FR" dirty="0" smtClean="0"/>
            </a:br>
            <a:endParaRPr lang="fr-FR" dirty="0"/>
          </a:p>
        </p:txBody>
      </p:sp>
      <p:graphicFrame>
        <p:nvGraphicFramePr>
          <p:cNvPr id="7" name="Espace réservé du contenu 6"/>
          <p:cNvGraphicFramePr>
            <a:graphicFrameLocks noGrp="1"/>
          </p:cNvGraphicFramePr>
          <p:nvPr>
            <p:ph sz="quarter" idx="1"/>
          </p:nvPr>
        </p:nvGraphicFramePr>
        <p:xfrm>
          <a:off x="609600" y="1589088"/>
          <a:ext cx="38862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6" name="Espace réservé du contenu 5"/>
          <p:cNvSpPr>
            <a:spLocks noGrp="1"/>
          </p:cNvSpPr>
          <p:nvPr>
            <p:ph sz="quarter" idx="2"/>
          </p:nvPr>
        </p:nvSpPr>
        <p:spPr>
          <a:xfrm>
            <a:off x="4648200" y="1600200"/>
            <a:ext cx="4038600" cy="4781128"/>
          </a:xfrm>
        </p:spPr>
        <p:txBody>
          <a:bodyPr>
            <a:noAutofit/>
          </a:bodyPr>
          <a:lstStyle/>
          <a:p>
            <a:r>
              <a:rPr lang="fr-FR" sz="2000" b="1" dirty="0" smtClean="0"/>
              <a:t>Pour les soignants 13/15 disent qu’ils connaissent la loi </a:t>
            </a:r>
            <a:r>
              <a:rPr lang="fr-FR" sz="2000" dirty="0" smtClean="0"/>
              <a:t>mais 4 seulement répondent « oui » à la question : « pensez vous qu’elle vous permette aujourd’hui de répondre aux questions que vous vous posez ? »</a:t>
            </a:r>
          </a:p>
          <a:p>
            <a:pPr lvl="0"/>
            <a:r>
              <a:rPr lang="fr-FR" sz="2000" b="1" dirty="0" smtClean="0"/>
              <a:t>3 représentants de familles /5 connaissent la loi </a:t>
            </a:r>
            <a:r>
              <a:rPr lang="fr-FR" sz="2000" dirty="0" smtClean="0"/>
              <a:t>mais aucun ne pense qu’elle résout toutes les questions.</a:t>
            </a:r>
          </a:p>
          <a:p>
            <a:pPr lvl="0"/>
            <a:r>
              <a:rPr lang="fr-FR" sz="2000" b="1" dirty="0" smtClean="0"/>
              <a:t>1 personne handicapée la connait </a:t>
            </a:r>
            <a:r>
              <a:rPr lang="fr-FR" sz="2000" dirty="0" smtClean="0"/>
              <a:t>et la trouve adaptée à ses questions</a:t>
            </a:r>
          </a:p>
          <a:p>
            <a:endParaRPr lang="fr-FR"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Commentaires de soignants sur la loi</a:t>
            </a:r>
            <a:endParaRPr lang="fr-FR" dirty="0"/>
          </a:p>
        </p:txBody>
      </p:sp>
      <p:sp>
        <p:nvSpPr>
          <p:cNvPr id="3" name="Espace réservé du contenu 2"/>
          <p:cNvSpPr>
            <a:spLocks noGrp="1"/>
          </p:cNvSpPr>
          <p:nvPr>
            <p:ph sz="quarter" idx="1"/>
          </p:nvPr>
        </p:nvSpPr>
        <p:spPr/>
        <p:txBody>
          <a:bodyPr>
            <a:normAutofit fontScale="85000" lnSpcReduction="20000"/>
          </a:bodyPr>
          <a:lstStyle/>
          <a:p>
            <a:r>
              <a:rPr lang="fr-FR" dirty="0"/>
              <a:t>Il me semble que cette loi concerne les personnes en situation de maladie grave, incurable et en phase terminale. Ces personnes doivent également être en mesure de pouvoir verbaliser la demande. </a:t>
            </a:r>
          </a:p>
          <a:p>
            <a:r>
              <a:rPr lang="fr-FR" dirty="0"/>
              <a:t>Je pense donc que cette loi </a:t>
            </a:r>
            <a:r>
              <a:rPr lang="fr-FR" dirty="0" smtClean="0"/>
              <a:t>exclut </a:t>
            </a:r>
            <a:r>
              <a:rPr lang="fr-FR" dirty="0"/>
              <a:t>une grande partie de la population potentiellement concernée, notamment le public </a:t>
            </a:r>
            <a:r>
              <a:rPr lang="fr-FR" dirty="0" err="1"/>
              <a:t>cérébro</a:t>
            </a:r>
            <a:r>
              <a:rPr lang="fr-FR" dirty="0"/>
              <a:t>-lésé. </a:t>
            </a:r>
            <a:endParaRPr lang="fr-FR" dirty="0" smtClean="0"/>
          </a:p>
          <a:p>
            <a:r>
              <a:rPr lang="fr-FR" b="1" dirty="0" smtClean="0"/>
              <a:t>Dans </a:t>
            </a:r>
            <a:r>
              <a:rPr lang="fr-FR" b="1" dirty="0"/>
              <a:t>le cadre d’une vraie fin de vie pas de problème. Le problème se pose plus pour une maladie incurable mais dont l’évolution sera lentement évolutive. Ou très rapidement péjorative avec des capacités conservées au diagnostic. </a:t>
            </a:r>
            <a:endParaRPr lang="fr-FR" dirty="0"/>
          </a:p>
          <a:p>
            <a:pPr>
              <a:buNone/>
            </a:pPr>
            <a:r>
              <a:rPr lang="fr-FR" dirty="0" smtClean="0"/>
              <a:t>   </a:t>
            </a:r>
            <a:endParaRPr lang="fr-FR" dirty="0"/>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Chronicité et pas ou peu d’espoir d’évolution : est-ce une fin de vie ? </a:t>
            </a:r>
            <a:endParaRPr lang="fr-FR" dirty="0"/>
          </a:p>
        </p:txBody>
      </p:sp>
      <p:sp>
        <p:nvSpPr>
          <p:cNvPr id="3" name="Espace réservé du contenu 2"/>
          <p:cNvSpPr>
            <a:spLocks noGrp="1"/>
          </p:cNvSpPr>
          <p:nvPr>
            <p:ph sz="quarter" idx="1"/>
          </p:nvPr>
        </p:nvSpPr>
        <p:spPr/>
        <p:txBody>
          <a:bodyPr>
            <a:normAutofit fontScale="85000" lnSpcReduction="10000"/>
          </a:bodyPr>
          <a:lstStyle/>
          <a:p>
            <a:pPr lvl="0"/>
            <a:r>
              <a:rPr lang="fr-FR" dirty="0" smtClean="0"/>
              <a:t>Pour les soignants : 10/15 répondent non. Un répond oui et 4 ne peuvent pas répondre à une question binaire sur le sujet </a:t>
            </a:r>
          </a:p>
          <a:p>
            <a:r>
              <a:rPr lang="fr-FR" dirty="0" smtClean="0"/>
              <a:t>Les personnes handicapées sont moins assurées : 3/5 répondent oui et 1/5 non et 1/5 ne peut répondre.</a:t>
            </a:r>
          </a:p>
          <a:p>
            <a:pPr lvl="0"/>
            <a:r>
              <a:rPr lang="fr-FR" dirty="0" smtClean="0"/>
              <a:t>Les représentants de familles répondent non</a:t>
            </a:r>
          </a:p>
          <a:p>
            <a:endParaRPr lang="fr-FR" dirty="0"/>
          </a:p>
        </p:txBody>
      </p:sp>
      <p:graphicFrame>
        <p:nvGraphicFramePr>
          <p:cNvPr id="13" name="Espace réservé du contenu 12"/>
          <p:cNvGraphicFramePr>
            <a:graphicFrameLocks noGrp="1"/>
          </p:cNvGraphicFramePr>
          <p:nvPr>
            <p:ph sz="quarter" idx="2"/>
          </p:nvPr>
        </p:nvGraphicFramePr>
        <p:xfrm>
          <a:off x="4845050" y="1589088"/>
          <a:ext cx="38862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Chronicité = fin de vie?</a:t>
            </a:r>
            <a:endParaRPr lang="fr-FR" dirty="0"/>
          </a:p>
        </p:txBody>
      </p:sp>
      <p:sp>
        <p:nvSpPr>
          <p:cNvPr id="4" name="Espace réservé du contenu 3"/>
          <p:cNvSpPr>
            <a:spLocks noGrp="1"/>
          </p:cNvSpPr>
          <p:nvPr>
            <p:ph sz="quarter" idx="2"/>
          </p:nvPr>
        </p:nvSpPr>
        <p:spPr/>
        <p:txBody>
          <a:bodyPr>
            <a:normAutofit fontScale="62500" lnSpcReduction="20000"/>
          </a:bodyPr>
          <a:lstStyle/>
          <a:p>
            <a:r>
              <a:rPr lang="fr-FR" dirty="0" smtClean="0"/>
              <a:t>Non Car </a:t>
            </a:r>
            <a:r>
              <a:rPr lang="fr-FR" dirty="0"/>
              <a:t>malgré tout il </a:t>
            </a:r>
            <a:r>
              <a:rPr lang="fr-FR" dirty="0" smtClean="0"/>
              <a:t>peut y avoir </a:t>
            </a:r>
            <a:r>
              <a:rPr lang="fr-FR" dirty="0"/>
              <a:t>beaucoup de signes distinctifs de vie </a:t>
            </a:r>
            <a:r>
              <a:rPr lang="fr-FR" dirty="0" smtClean="0"/>
              <a:t>quotidiennement, un </a:t>
            </a:r>
            <a:r>
              <a:rPr lang="fr-FR" dirty="0"/>
              <a:t>contact par le regard, des mimiques, un sourire, un petit mouvement de doigt </a:t>
            </a:r>
            <a:r>
              <a:rPr lang="fr-FR" dirty="0" err="1"/>
              <a:t>etc</a:t>
            </a:r>
            <a:r>
              <a:rPr lang="fr-FR" dirty="0"/>
              <a:t>,,,,</a:t>
            </a:r>
          </a:p>
          <a:p>
            <a:r>
              <a:rPr lang="fr-FR" dirty="0"/>
              <a:t>non je suis entrée en relation avec un jeune homme pauci-relationnel</a:t>
            </a:r>
            <a:r>
              <a:rPr lang="fr-FR" dirty="0" smtClean="0"/>
              <a:t>.  </a:t>
            </a:r>
          </a:p>
          <a:p>
            <a:r>
              <a:rPr lang="fr-FR" dirty="0"/>
              <a:t>non Parce que l'on n'est pas dans une question d'heures ou de jours</a:t>
            </a:r>
            <a:r>
              <a:rPr lang="fr-FR" dirty="0" smtClean="0"/>
              <a:t>.</a:t>
            </a:r>
          </a:p>
          <a:p>
            <a:r>
              <a:rPr lang="fr-FR" dirty="0" smtClean="0"/>
              <a:t>Non parce qu’on ne peut pas savoir si permanence de la conscience</a:t>
            </a:r>
            <a:endParaRPr lang="fr-FR" dirty="0"/>
          </a:p>
          <a:p>
            <a:endParaRPr lang="fr-FR" dirty="0"/>
          </a:p>
        </p:txBody>
      </p:sp>
      <p:sp>
        <p:nvSpPr>
          <p:cNvPr id="6" name="Espace réservé du contenu 5"/>
          <p:cNvSpPr>
            <a:spLocks noGrp="1"/>
          </p:cNvSpPr>
          <p:nvPr>
            <p:ph sz="quarter" idx="4"/>
          </p:nvPr>
        </p:nvSpPr>
        <p:spPr/>
        <p:txBody>
          <a:bodyPr>
            <a:normAutofit fontScale="62500" lnSpcReduction="20000"/>
          </a:bodyPr>
          <a:lstStyle/>
          <a:p>
            <a:r>
              <a:rPr lang="fr-FR" dirty="0"/>
              <a:t>oui : absence de libre arbitre + dépendance physique + souffrance au quotidien + besoin en soins permanent pour </a:t>
            </a:r>
            <a:r>
              <a:rPr lang="fr-FR" dirty="0" smtClean="0"/>
              <a:t>survivre. </a:t>
            </a:r>
            <a:r>
              <a:rPr lang="fr-FR" dirty="0"/>
              <a:t> </a:t>
            </a:r>
          </a:p>
          <a:p>
            <a:r>
              <a:rPr lang="fr-FR" dirty="0"/>
              <a:t>Oui </a:t>
            </a:r>
            <a:r>
              <a:rPr lang="fr-FR" dirty="0" smtClean="0"/>
              <a:t> si il n’y a plus </a:t>
            </a:r>
            <a:r>
              <a:rPr lang="fr-FR" dirty="0"/>
              <a:t>de relations, de partages, </a:t>
            </a:r>
            <a:r>
              <a:rPr lang="fr-FR" dirty="0" smtClean="0"/>
              <a:t>plus de réponse aux sollicitations</a:t>
            </a:r>
          </a:p>
          <a:p>
            <a:r>
              <a:rPr lang="fr-FR" dirty="0"/>
              <a:t>Oui </a:t>
            </a:r>
            <a:r>
              <a:rPr lang="fr-FR" dirty="0" smtClean="0"/>
              <a:t> </a:t>
            </a:r>
            <a:r>
              <a:rPr lang="fr-FR" dirty="0"/>
              <a:t>S’il n’y a plus de relation de la personne avec l’entourage pour exprimer ses désirs, sa douleur, plus d’enthousiasme on peut dire qu’elle est en fin de vie</a:t>
            </a:r>
          </a:p>
          <a:p>
            <a:r>
              <a:rPr lang="fr-FR" b="1" dirty="0"/>
              <a:t>Oui pour état végétatif non pour pauci-relationnel</a:t>
            </a:r>
            <a:endParaRPr lang="fr-FR" dirty="0"/>
          </a:p>
          <a:p>
            <a:endParaRPr lang="fr-FR" dirty="0"/>
          </a:p>
          <a:p>
            <a:endParaRPr lang="fr-FR" dirty="0"/>
          </a:p>
        </p:txBody>
      </p:sp>
      <p:sp>
        <p:nvSpPr>
          <p:cNvPr id="3" name="Espace réservé du texte 2"/>
          <p:cNvSpPr>
            <a:spLocks noGrp="1"/>
          </p:cNvSpPr>
          <p:nvPr>
            <p:ph type="body" sz="quarter" idx="1"/>
          </p:nvPr>
        </p:nvSpPr>
        <p:spPr/>
        <p:txBody>
          <a:bodyPr/>
          <a:lstStyle/>
          <a:p>
            <a:r>
              <a:rPr lang="fr-FR" dirty="0" smtClean="0"/>
              <a:t>Réponses de familles</a:t>
            </a:r>
            <a:endParaRPr lang="fr-FR" dirty="0"/>
          </a:p>
        </p:txBody>
      </p:sp>
      <p:sp>
        <p:nvSpPr>
          <p:cNvPr id="5" name="Espace réservé du texte 4"/>
          <p:cNvSpPr>
            <a:spLocks noGrp="1"/>
          </p:cNvSpPr>
          <p:nvPr>
            <p:ph type="body" sz="quarter" idx="3"/>
          </p:nvPr>
        </p:nvSpPr>
        <p:spPr/>
        <p:txBody>
          <a:bodyPr>
            <a:normAutofit lnSpcReduction="10000"/>
          </a:bodyPr>
          <a:lstStyle/>
          <a:p>
            <a:r>
              <a:rPr lang="fr-FR" dirty="0" smtClean="0"/>
              <a:t>Réponses de personnes handicapées</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FR" dirty="0" smtClean="0"/>
              <a:t>Chronicité = fin de vie?</a:t>
            </a:r>
            <a:endParaRPr lang="fr-FR" dirty="0"/>
          </a:p>
        </p:txBody>
      </p:sp>
      <p:sp>
        <p:nvSpPr>
          <p:cNvPr id="8" name="Espace réservé du contenu 7"/>
          <p:cNvSpPr>
            <a:spLocks noGrp="1"/>
          </p:cNvSpPr>
          <p:nvPr>
            <p:ph sz="quarter" idx="1"/>
          </p:nvPr>
        </p:nvSpPr>
        <p:spPr>
          <a:xfrm>
            <a:off x="395536" y="1601416"/>
            <a:ext cx="8229600" cy="5256584"/>
          </a:xfrm>
        </p:spPr>
        <p:txBody>
          <a:bodyPr>
            <a:normAutofit fontScale="25000" lnSpcReduction="20000"/>
          </a:bodyPr>
          <a:lstStyle/>
          <a:p>
            <a:r>
              <a:rPr lang="fr-FR" sz="8000" b="1" dirty="0" smtClean="0"/>
              <a:t>Réponses de soignants</a:t>
            </a:r>
          </a:p>
          <a:p>
            <a:r>
              <a:rPr lang="fr-FR" sz="8000" dirty="0" smtClean="0"/>
              <a:t>Non : Ces personnes peuvent être dans un état de communication très limitée, elles ne sont pas pour autant mourantes et peuvent vivre encore plusieurs années. Ce qui ne veut pas dire qu’elles n’ont pas envie de mourir…  </a:t>
            </a:r>
          </a:p>
          <a:p>
            <a:r>
              <a:rPr lang="fr-FR" sz="8000" dirty="0" smtClean="0"/>
              <a:t>Non : il ne s’agit pas d’une fin de vie, mais d’une vie sous assistance. </a:t>
            </a:r>
          </a:p>
          <a:p>
            <a:r>
              <a:rPr lang="fr-FR" sz="8000" dirty="0" smtClean="0"/>
              <a:t>L’absence de communication peut-elle  être considérée comme une fin de vie relationnelle ?</a:t>
            </a:r>
          </a:p>
          <a:p>
            <a:r>
              <a:rPr lang="fr-FR" sz="8000" dirty="0" smtClean="0"/>
              <a:t>Chaque situation doit être prise individuellement avec un regard à la fois médical, familiale, éthique, le temps passé dans cet « état d’éveil » est à prendre en compte, évolution ou non.</a:t>
            </a:r>
          </a:p>
          <a:p>
            <a:r>
              <a:rPr lang="fr-FR" sz="8000" dirty="0" smtClean="0"/>
              <a:t>je me questionne surtout sur l’avant, lors de leur prise en charge aux urgences/soins intensifs jusqu’où on va dans le temps de réanimation, le maintien de vie </a:t>
            </a:r>
          </a:p>
          <a:p>
            <a:r>
              <a:rPr lang="fr-FR" sz="8000" b="1" dirty="0" smtClean="0"/>
              <a:t>la vie n’est pas en danger, d’un point de vue biologique. D’un point de vue philosophique cela dépend de la définition de « vie » de chacun. </a:t>
            </a:r>
            <a:endParaRPr lang="fr-FR" sz="8000" dirty="0" smtClean="0"/>
          </a:p>
          <a:p>
            <a:r>
              <a:rPr lang="fr-FR" sz="8000" dirty="0" smtClean="0"/>
              <a:t>Chaque situation doit être prise individuellement </a:t>
            </a:r>
          </a:p>
          <a:p>
            <a:pPr>
              <a:buNone/>
            </a:pPr>
            <a:endParaRPr lang="fr-FR" sz="3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Notion d’obstination déraisonnable</a:t>
            </a:r>
            <a:endParaRPr lang="fr-FR" dirty="0"/>
          </a:p>
        </p:txBody>
      </p:sp>
      <p:sp>
        <p:nvSpPr>
          <p:cNvPr id="3" name="Espace réservé du contenu 2"/>
          <p:cNvSpPr>
            <a:spLocks noGrp="1"/>
          </p:cNvSpPr>
          <p:nvPr>
            <p:ph sz="quarter" idx="1"/>
          </p:nvPr>
        </p:nvSpPr>
        <p:spPr/>
        <p:txBody>
          <a:bodyPr>
            <a:normAutofit fontScale="70000" lnSpcReduction="20000"/>
          </a:bodyPr>
          <a:lstStyle/>
          <a:p>
            <a:r>
              <a:rPr lang="fr-FR" b="1" dirty="0" smtClean="0"/>
              <a:t>Pensez vous que le maintien d’une hydratation et de l’alimentation par </a:t>
            </a:r>
            <a:r>
              <a:rPr lang="fr-FR" b="1" dirty="0" err="1" smtClean="0"/>
              <a:t>gastrostomie</a:t>
            </a:r>
            <a:r>
              <a:rPr lang="fr-FR" b="1" dirty="0" smtClean="0"/>
              <a:t> (sonde directe dans l’estomac) soit considéré comme un traitement et pourrait éventuellement relever d’une obstination déraisonnable ?</a:t>
            </a:r>
          </a:p>
          <a:p>
            <a:pPr lvl="0"/>
            <a:r>
              <a:rPr lang="fr-FR" dirty="0" smtClean="0"/>
              <a:t>Pour les soignants : 7/15 répondent non. 4 répondent oui et 4 ne peuvent pas répondre</a:t>
            </a:r>
          </a:p>
          <a:p>
            <a:r>
              <a:rPr lang="fr-FR" dirty="0" smtClean="0"/>
              <a:t>Les personnes handicapées sont moins assurées : 3/5 répondent oui </a:t>
            </a:r>
          </a:p>
          <a:p>
            <a:pPr lvl="0"/>
            <a:r>
              <a:rPr lang="fr-FR" dirty="0" smtClean="0"/>
              <a:t>Les représentants de familles répondent non</a:t>
            </a:r>
          </a:p>
        </p:txBody>
      </p:sp>
      <p:graphicFrame>
        <p:nvGraphicFramePr>
          <p:cNvPr id="5" name="Espace réservé du contenu 4"/>
          <p:cNvGraphicFramePr>
            <a:graphicFrameLocks noGrp="1"/>
          </p:cNvGraphicFramePr>
          <p:nvPr>
            <p:ph sz="quarter" idx="2"/>
          </p:nvPr>
        </p:nvGraphicFramePr>
        <p:xfrm>
          <a:off x="4845050" y="1589088"/>
          <a:ext cx="38862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Obstination - commentaires</a:t>
            </a:r>
            <a:endParaRPr lang="fr-FR" dirty="0"/>
          </a:p>
        </p:txBody>
      </p:sp>
      <p:sp>
        <p:nvSpPr>
          <p:cNvPr id="3" name="Espace réservé du contenu 2"/>
          <p:cNvSpPr>
            <a:spLocks noGrp="1"/>
          </p:cNvSpPr>
          <p:nvPr>
            <p:ph sz="quarter" idx="1"/>
          </p:nvPr>
        </p:nvSpPr>
        <p:spPr>
          <a:xfrm>
            <a:off x="457200" y="1196752"/>
            <a:ext cx="8229600" cy="4536504"/>
          </a:xfrm>
        </p:spPr>
        <p:txBody>
          <a:bodyPr>
            <a:normAutofit fontScale="25000" lnSpcReduction="20000"/>
          </a:bodyPr>
          <a:lstStyle/>
          <a:p>
            <a:endParaRPr lang="fr-FR" dirty="0" smtClean="0"/>
          </a:p>
          <a:p>
            <a:r>
              <a:rPr lang="fr-FR" sz="9600" b="1" dirty="0" smtClean="0">
                <a:solidFill>
                  <a:srgbClr val="FF0000"/>
                </a:solidFill>
              </a:rPr>
              <a:t>Soignant</a:t>
            </a:r>
          </a:p>
          <a:p>
            <a:r>
              <a:rPr lang="fr-FR" sz="9600" b="1" dirty="0" smtClean="0"/>
              <a:t>il faut prendre en compte la notion de confort également. Si la personne est inconfortable au cours de sa journée et que l’hydratation ou l’alimentation rajoute de l’inconfort ou augmente les risques pour la santé (encombrement par exemple), alors je pense que c’est de l’obstination déraisonnable. </a:t>
            </a:r>
          </a:p>
          <a:p>
            <a:r>
              <a:rPr lang="fr-FR" sz="9600" b="1" dirty="0" smtClean="0"/>
              <a:t>jusqu’où doit aller une réanimation dans certaines conditions sachant le prix à payer</a:t>
            </a:r>
          </a:p>
          <a:p>
            <a:r>
              <a:rPr lang="fr-FR" sz="9600" dirty="0" smtClean="0"/>
              <a:t> l’hydratation ou l’alimentation doit être proposé de façon si et seulement si elle amène du confort et/ou du plaisir à la personne en fin de vie.</a:t>
            </a:r>
          </a:p>
          <a:p>
            <a:r>
              <a:rPr lang="fr-FR" sz="9600" dirty="0" smtClean="0"/>
              <a:t>Cela peut devenir de l’obstination déraisonné si cela devient plus une contrainte et provoque des effets secondaire et néfaste pour la personne.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édian">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542</TotalTime>
  <Words>946</Words>
  <Application>Microsoft Office PowerPoint</Application>
  <PresentationFormat>Affichage à l'écran (4:3)</PresentationFormat>
  <Paragraphs>118</Paragraphs>
  <Slides>24</Slides>
  <Notes>1</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Médian</vt:lpstr>
      <vt:lpstr>Résultats du questionnaire</vt:lpstr>
      <vt:lpstr>Réponses aux questionnaires</vt:lpstr>
      <vt:lpstr>Connaissez-vous la loi Claeys-Leonetti ? </vt:lpstr>
      <vt:lpstr>Commentaires de soignants sur la loi</vt:lpstr>
      <vt:lpstr>Chronicité et pas ou peu d’espoir d’évolution : est-ce une fin de vie ? </vt:lpstr>
      <vt:lpstr>Chronicité = fin de vie?</vt:lpstr>
      <vt:lpstr>Chronicité = fin de vie?</vt:lpstr>
      <vt:lpstr>Notion d’obstination déraisonnable</vt:lpstr>
      <vt:lpstr>Obstination - commentaires</vt:lpstr>
      <vt:lpstr>Obstination - commentaires</vt:lpstr>
      <vt:lpstr>Réponse à la demande de suicide assisté par les personnes conscientes en situation de handicap sans qu’elles soient en fin de vie? </vt:lpstr>
      <vt:lpstr>Peut on prendre en compte la demande d’arrêt de soin exprimée par les proches </vt:lpstr>
      <vt:lpstr>Prise en compte d’un arrêt de soins demandé par les proches</vt:lpstr>
      <vt:lpstr>Avez vous parfois pensé que certaines personnes en situation de handicap avaient fait le choix de mourir </vt:lpstr>
      <vt:lpstr>facteurs personnels pouvant diminuer l’envie de vivre chez une personne en situation de handicap 1- avis des soignants</vt:lpstr>
      <vt:lpstr>facteurs personnels pouvant diminuer l’envie de vivre chez une personne en situation de handicap 2- avis de personnes handicapées</vt:lpstr>
      <vt:lpstr>facteurs personnels pouvant diminuer l’envie de vivre chez une personne en situation de handicap 3- avis de familles</vt:lpstr>
      <vt:lpstr>Facteurs pouvant diminuer l’envie de vivre (commentaires)</vt:lpstr>
      <vt:lpstr>facteurs pouvant influencer favorablement la faim de vie d’une personne en situation de handicap 1- avis des soignants</vt:lpstr>
      <vt:lpstr>facteurs pouvant influencer favorablement la faim de vie d’une personne en situation de handicap 2- avis de personnes handicapées</vt:lpstr>
      <vt:lpstr>facteurs pouvant influencer favorablement la faim de vie d’une personne handicapée 2- avis de familles</vt:lpstr>
      <vt:lpstr>Réponses de familles</vt:lpstr>
      <vt:lpstr>Réponses autres</vt:lpstr>
      <vt:lpstr>Conclusion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Francoise</dc:creator>
  <cp:lastModifiedBy>Francoise</cp:lastModifiedBy>
  <cp:revision>10</cp:revision>
  <dcterms:created xsi:type="dcterms:W3CDTF">2023-04-24T13:35:04Z</dcterms:created>
  <dcterms:modified xsi:type="dcterms:W3CDTF">2023-05-09T08:49:24Z</dcterms:modified>
</cp:coreProperties>
</file>